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8" r:id="rId2"/>
    <p:sldId id="259" r:id="rId3"/>
    <p:sldId id="260" r:id="rId4"/>
    <p:sldId id="261" r:id="rId5"/>
    <p:sldId id="262" r:id="rId6"/>
    <p:sldId id="263" r:id="rId7"/>
    <p:sldId id="307" r:id="rId8"/>
    <p:sldId id="308" r:id="rId9"/>
    <p:sldId id="309" r:id="rId10"/>
    <p:sldId id="310" r:id="rId11"/>
    <p:sldId id="311" r:id="rId12"/>
    <p:sldId id="312" r:id="rId13"/>
    <p:sldId id="264" r:id="rId14"/>
    <p:sldId id="265" r:id="rId15"/>
    <p:sldId id="266" r:id="rId16"/>
    <p:sldId id="267" r:id="rId17"/>
    <p:sldId id="268" r:id="rId18"/>
    <p:sldId id="269" r:id="rId19"/>
    <p:sldId id="313" r:id="rId20"/>
    <p:sldId id="314" r:id="rId21"/>
    <p:sldId id="315" r:id="rId22"/>
    <p:sldId id="316" r:id="rId23"/>
    <p:sldId id="317" r:id="rId24"/>
    <p:sldId id="318" r:id="rId25"/>
    <p:sldId id="270" r:id="rId26"/>
    <p:sldId id="271" r:id="rId27"/>
    <p:sldId id="319" r:id="rId28"/>
    <p:sldId id="320" r:id="rId29"/>
    <p:sldId id="321" r:id="rId30"/>
    <p:sldId id="322" r:id="rId31"/>
    <p:sldId id="323" r:id="rId32"/>
    <p:sldId id="324" r:id="rId33"/>
    <p:sldId id="325" r:id="rId34"/>
    <p:sldId id="326" r:id="rId35"/>
    <p:sldId id="327" r:id="rId36"/>
    <p:sldId id="32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4" d="100"/>
          <a:sy n="64" d="100"/>
        </p:scale>
        <p:origin x="978" y="78"/>
      </p:cViewPr>
      <p:guideLst/>
    </p:cSldViewPr>
  </p:slideViewPr>
  <p:outlineViewPr>
    <p:cViewPr>
      <p:scale>
        <a:sx n="33" d="100"/>
        <a:sy n="33" d="100"/>
      </p:scale>
      <p:origin x="0" y="-4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35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37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270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64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22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06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9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709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2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323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03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68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8/23/2018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4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8/23/2018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291171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602695" y="1727278"/>
            <a:ext cx="5882511" cy="2971051"/>
          </a:xfrm>
        </p:spPr>
        <p:txBody>
          <a:bodyPr/>
          <a:lstStyle/>
          <a:p>
            <a:r>
              <a:rPr lang="en-GB" sz="6000" dirty="0"/>
              <a:t>The variety of life in the world or a particular habitat. </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Biodiversity</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iodiversity">
            <a:extLst>
              <a:ext uri="{FF2B5EF4-FFF2-40B4-BE49-F238E27FC236}">
                <a16:creationId xmlns:a16="http://schemas.microsoft.com/office/drawing/2014/main" id="{17C97A6F-0E32-401E-AA95-F0F3D9D0B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268" y="1453455"/>
            <a:ext cx="4874037" cy="297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168231-178B-4662-81B8-37D292D46ADC}"/>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400170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18757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333291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34739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847297" cy="2971051"/>
          </a:xfrm>
        </p:spPr>
        <p:txBody>
          <a:bodyPr/>
          <a:lstStyle/>
          <a:p>
            <a:r>
              <a:rPr lang="en-GB" dirty="0"/>
              <a:t>The business of cutting down trees and transporting the logs to sawmills. </a:t>
            </a:r>
            <a:endParaRPr lang="en-GB" sz="4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Logging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logging">
            <a:extLst>
              <a:ext uri="{FF2B5EF4-FFF2-40B4-BE49-F238E27FC236}">
                <a16:creationId xmlns:a16="http://schemas.microsoft.com/office/drawing/2014/main" id="{04B3992B-808E-48C6-9C92-45ADD6E25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674" y="1390913"/>
            <a:ext cx="4451762" cy="2971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F717F3-2ED8-45FB-81E4-1E6BD0D019D8}"/>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404852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129845" cy="2971051"/>
          </a:xfrm>
        </p:spPr>
        <p:txBody>
          <a:bodyPr/>
          <a:lstStyle/>
          <a:p>
            <a:r>
              <a:rPr lang="en-GB" sz="3200" dirty="0"/>
              <a:t>The removal of mineral resources from the earth. These resources include ores, which contain metals, such as iron and aluminium; precious stones, such as diamonds; building stones, such as granite; and fuels, such as coal and oil shale.</a:t>
            </a:r>
            <a:endParaRPr lang="en-GB" sz="20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Mineral extraction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mineral extraction rainforest">
            <a:extLst>
              <a:ext uri="{FF2B5EF4-FFF2-40B4-BE49-F238E27FC236}">
                <a16:creationId xmlns:a16="http://schemas.microsoft.com/office/drawing/2014/main" id="{6E731A23-EA3E-4958-B37E-BA5E45060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003" y="906368"/>
            <a:ext cx="4992433" cy="3426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565C33-96B6-4AC3-B19D-818E366BD5DD}"/>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134471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495605" cy="2971051"/>
          </a:xfrm>
        </p:spPr>
        <p:txBody>
          <a:bodyPr/>
          <a:lstStyle/>
          <a:p>
            <a:r>
              <a:rPr lang="en-GB" sz="4000" dirty="0"/>
              <a:t>The cutting out of trees which are mature or inferior, to encourage the growth of the remaining trees in a forest. </a:t>
            </a:r>
            <a:endParaRPr lang="en-GB" sz="2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Selective logging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selective logging">
            <a:extLst>
              <a:ext uri="{FF2B5EF4-FFF2-40B4-BE49-F238E27FC236}">
                <a16:creationId xmlns:a16="http://schemas.microsoft.com/office/drawing/2014/main" id="{8ABD371C-0ACE-4497-B17F-3361D34C3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667" y="1671504"/>
            <a:ext cx="3948332" cy="29612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C17A1EE-B742-44DF-B34C-B48D8194172D}"/>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138493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650350" cy="2971051"/>
          </a:xfrm>
        </p:spPr>
        <p:txBody>
          <a:bodyPr/>
          <a:lstStyle/>
          <a:p>
            <a:r>
              <a:rPr lang="en-GB" sz="3600" dirty="0"/>
              <a:t>Removal of topsoil faster than it can be replaced due to natural (water and wind action), animal, and human activity. Occurs when the soil is dry or weak and can lead to desertification.</a:t>
            </a:r>
            <a:endParaRPr lang="en-GB" sz="24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Soil erosion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soil erosion">
            <a:extLst>
              <a:ext uri="{FF2B5EF4-FFF2-40B4-BE49-F238E27FC236}">
                <a16:creationId xmlns:a16="http://schemas.microsoft.com/office/drawing/2014/main" id="{D0939F4F-CD4D-447A-A63E-4CB2CFEDDB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616"/>
          <a:stretch/>
        </p:blipFill>
        <p:spPr bwMode="auto">
          <a:xfrm>
            <a:off x="7338076" y="1111166"/>
            <a:ext cx="4456360" cy="3521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8AAA13F-0EAB-4FD4-BFFD-B2D6DF956112}"/>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73020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650350" cy="2971051"/>
          </a:xfrm>
        </p:spPr>
        <p:txBody>
          <a:bodyPr/>
          <a:lstStyle/>
          <a:p>
            <a:r>
              <a:rPr lang="en-GB" sz="4400" dirty="0"/>
              <a:t>A type of agriculture producing food and materials for the benefit only of the farmer and their family.</a:t>
            </a:r>
            <a:endParaRPr lang="en-GB" sz="3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Subsistence farming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result for subsistence farming in south america">
            <a:extLst>
              <a:ext uri="{FF2B5EF4-FFF2-40B4-BE49-F238E27FC236}">
                <a16:creationId xmlns:a16="http://schemas.microsoft.com/office/drawing/2014/main" id="{5C8422AB-791F-49E3-AE48-B2AC3D098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244"/>
          <a:stretch/>
        </p:blipFill>
        <p:spPr bwMode="auto">
          <a:xfrm>
            <a:off x="7325141" y="334232"/>
            <a:ext cx="4013419" cy="4260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8E98C82-289A-4FFD-8266-64B1DC7AF3CF}"/>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278896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4" y="1727278"/>
            <a:ext cx="6776959" cy="2971051"/>
          </a:xfrm>
        </p:spPr>
        <p:txBody>
          <a:bodyPr/>
          <a:lstStyle/>
          <a:p>
            <a:r>
              <a:rPr lang="en-GB" sz="4000" dirty="0"/>
              <a:t>Actions and forms of progress that meet the needs of the present without hindering the ability of future generations to meet theirs.</a:t>
            </a:r>
            <a:endParaRPr lang="en-GB" sz="2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Sustainability </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sustainability social economic environmental">
            <a:extLst>
              <a:ext uri="{FF2B5EF4-FFF2-40B4-BE49-F238E27FC236}">
                <a16:creationId xmlns:a16="http://schemas.microsoft.com/office/drawing/2014/main" id="{7EE817D2-B13E-4F99-AF18-14B1D7913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678" y="772952"/>
            <a:ext cx="4300216" cy="3362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0E1EB04-247E-4C82-8EF0-3AB0E3AD3EA7}"/>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153548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82685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6383063" cy="2971051"/>
          </a:xfrm>
        </p:spPr>
        <p:txBody>
          <a:bodyPr/>
          <a:lstStyle/>
          <a:p>
            <a:r>
              <a:rPr lang="en-GB" dirty="0"/>
              <a:t>Farming to sell produce for a profit to retailers or food processing companies.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Commercial farming</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ommercial farming rainforest">
            <a:extLst>
              <a:ext uri="{FF2B5EF4-FFF2-40B4-BE49-F238E27FC236}">
                <a16:creationId xmlns:a16="http://schemas.microsoft.com/office/drawing/2014/main" id="{BFDB4937-1B4A-4D71-9105-B6756030C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6049" y="1590621"/>
            <a:ext cx="4718386" cy="2654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38645C-BC02-4341-8268-F92F385786CA}"/>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35865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941826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163672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57784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3153539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3627173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192916" y="1727278"/>
            <a:ext cx="6418899" cy="2971051"/>
          </a:xfrm>
        </p:spPr>
        <p:txBody>
          <a:bodyPr/>
          <a:lstStyle/>
          <a:p>
            <a:r>
              <a:rPr lang="en-GB" sz="4000" dirty="0"/>
              <a:t>The building of facilities to generate electricity; these often have devastating impacts on the environment (e.g. deforestation)</a:t>
            </a:r>
            <a:endParaRPr lang="en-GB" sz="2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590481" y="5212608"/>
            <a:ext cx="11601519" cy="1159710"/>
          </a:xfrm>
        </p:spPr>
        <p:txBody>
          <a:bodyPr>
            <a:normAutofit/>
          </a:bodyPr>
          <a:lstStyle/>
          <a:p>
            <a:r>
              <a:rPr lang="en-GB" sz="6600" b="1" dirty="0">
                <a:solidFill>
                  <a:schemeClr val="bg1"/>
                </a:solidFill>
              </a:rPr>
              <a:t>Energy development </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elo monte dam">
            <a:extLst>
              <a:ext uri="{FF2B5EF4-FFF2-40B4-BE49-F238E27FC236}">
                <a16:creationId xmlns:a16="http://schemas.microsoft.com/office/drawing/2014/main" id="{A94B1403-484F-4BFB-AA3E-F47479E66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99" r="16116"/>
          <a:stretch/>
        </p:blipFill>
        <p:spPr bwMode="auto">
          <a:xfrm>
            <a:off x="6428935" y="1792343"/>
            <a:ext cx="5570149" cy="2941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7B2497B-7519-4154-9F73-FE27CEA60AEE}"/>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371704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192916" y="1727278"/>
            <a:ext cx="6728389" cy="2971051"/>
          </a:xfrm>
        </p:spPr>
        <p:txBody>
          <a:bodyPr/>
          <a:lstStyle/>
          <a:p>
            <a:r>
              <a:rPr lang="en-GB" sz="4000" dirty="0"/>
              <a:t>Formal agreements between nations focused on the sustainable use of rainforest resources (e.g. 2006 International Tropical </a:t>
            </a:r>
            <a:r>
              <a:rPr lang="en-GB" sz="4000"/>
              <a:t>Timber Agreement)</a:t>
            </a:r>
            <a:r>
              <a:rPr lang="en-GB" sz="4000" dirty="0"/>
              <a:t>.</a:t>
            </a:r>
            <a:endParaRPr lang="en-GB" sz="28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192916" y="5212608"/>
            <a:ext cx="11806168" cy="1159710"/>
          </a:xfrm>
        </p:spPr>
        <p:txBody>
          <a:bodyPr>
            <a:normAutofit/>
          </a:bodyPr>
          <a:lstStyle/>
          <a:p>
            <a:r>
              <a:rPr lang="en-GB" sz="6000" b="1" dirty="0">
                <a:solidFill>
                  <a:schemeClr val="bg1"/>
                </a:solidFill>
              </a:rPr>
              <a:t>International agreements (TRFs)</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international tropical timber organization (itto)">
            <a:extLst>
              <a:ext uri="{FF2B5EF4-FFF2-40B4-BE49-F238E27FC236}">
                <a16:creationId xmlns:a16="http://schemas.microsoft.com/office/drawing/2014/main" id="{D8BA16E3-63E3-41DB-9E01-373AC6CFB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788" y="1282321"/>
            <a:ext cx="4408463" cy="3350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32AA22F-93F3-48CC-9E85-FCD342476E6A}"/>
              </a:ext>
            </a:extLst>
          </p:cNvPr>
          <p:cNvPicPr>
            <a:picLocks noChangeAspect="1"/>
          </p:cNvPicPr>
          <p:nvPr/>
        </p:nvPicPr>
        <p:blipFill>
          <a:blip r:embed="rId4"/>
          <a:stretch>
            <a:fillRect/>
          </a:stretch>
        </p:blipFill>
        <p:spPr>
          <a:xfrm>
            <a:off x="11058011" y="0"/>
            <a:ext cx="941073" cy="1370827"/>
          </a:xfrm>
          <a:prstGeom prst="rect">
            <a:avLst/>
          </a:prstGeom>
        </p:spPr>
      </p:pic>
    </p:spTree>
    <p:extLst>
      <p:ext uri="{BB962C8B-B14F-4D97-AF65-F5344CB8AC3E}">
        <p14:creationId xmlns:p14="http://schemas.microsoft.com/office/powerpoint/2010/main" val="319028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65386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1019333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43004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7002042" cy="2971051"/>
          </a:xfrm>
        </p:spPr>
        <p:txBody>
          <a:bodyPr/>
          <a:lstStyle/>
          <a:p>
            <a:r>
              <a:rPr lang="en-GB" sz="4000" dirty="0"/>
              <a:t>Schemes under which a portion of a nation's foreign debt is forgiven in exchange for investments in environmental conservation measures.</a:t>
            </a:r>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fontScale="92500"/>
          </a:bodyPr>
          <a:lstStyle/>
          <a:p>
            <a:r>
              <a:rPr lang="en-GB" sz="6600" b="1" dirty="0">
                <a:solidFill>
                  <a:schemeClr val="bg1"/>
                </a:solidFill>
              </a:rPr>
              <a:t>Debt-for-nature swap/scheme</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ebt-for-nature">
            <a:extLst>
              <a:ext uri="{FF2B5EF4-FFF2-40B4-BE49-F238E27FC236}">
                <a16:creationId xmlns:a16="http://schemas.microsoft.com/office/drawing/2014/main" id="{573F84A4-6AA5-4F9B-B469-88CD9048D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28" t="5129" b="11385"/>
          <a:stretch/>
        </p:blipFill>
        <p:spPr bwMode="auto">
          <a:xfrm>
            <a:off x="7399607" y="485682"/>
            <a:ext cx="4394828" cy="4112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991B7D-CB98-4873-91CE-07FFA2BDADE6}"/>
              </a:ext>
            </a:extLst>
          </p:cNvPr>
          <p:cNvPicPr>
            <a:picLocks noChangeAspect="1"/>
          </p:cNvPicPr>
          <p:nvPr/>
        </p:nvPicPr>
        <p:blipFill>
          <a:blip r:embed="rId4"/>
          <a:stretch>
            <a:fillRect/>
          </a:stretch>
        </p:blipFill>
        <p:spPr>
          <a:xfrm>
            <a:off x="11058011" y="0"/>
            <a:ext cx="941073" cy="1370827"/>
          </a:xfrm>
          <a:prstGeom prst="rect">
            <a:avLst/>
          </a:prstGeom>
        </p:spPr>
      </p:pic>
    </p:spTree>
    <p:extLst>
      <p:ext uri="{BB962C8B-B14F-4D97-AF65-F5344CB8AC3E}">
        <p14:creationId xmlns:p14="http://schemas.microsoft.com/office/powerpoint/2010/main" val="96236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361926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143966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1413010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867228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44266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3154217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63058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6340860" cy="2971051"/>
          </a:xfrm>
        </p:spPr>
        <p:txBody>
          <a:bodyPr/>
          <a:lstStyle/>
          <a:p>
            <a:r>
              <a:rPr lang="en-GB" sz="4400" dirty="0"/>
              <a:t>The management of nature with the aim of protecting species, their habitats and ecosystems from damage.</a:t>
            </a:r>
            <a:endParaRPr lang="en-GB" sz="32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Conservation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rotecting rhinos">
            <a:extLst>
              <a:ext uri="{FF2B5EF4-FFF2-40B4-BE49-F238E27FC236}">
                <a16:creationId xmlns:a16="http://schemas.microsoft.com/office/drawing/2014/main" id="{A468B811-76D0-426A-BD1C-E11E524F15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398"/>
          <a:stretch/>
        </p:blipFill>
        <p:spPr bwMode="auto">
          <a:xfrm>
            <a:off x="7104186" y="862612"/>
            <a:ext cx="4378891" cy="3643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ACE2DF-DA07-44A2-B13E-EF82349BDA5C}"/>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376228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6692552" cy="2971051"/>
          </a:xfrm>
        </p:spPr>
        <p:txBody>
          <a:bodyPr/>
          <a:lstStyle/>
          <a:p>
            <a:r>
              <a:rPr lang="en-GB" sz="6000" dirty="0"/>
              <a:t>The removal of trees to clear an area of forest.</a:t>
            </a:r>
            <a:endParaRPr lang="en-GB" sz="44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Deforestation</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deforestation">
            <a:extLst>
              <a:ext uri="{FF2B5EF4-FFF2-40B4-BE49-F238E27FC236}">
                <a16:creationId xmlns:a16="http://schemas.microsoft.com/office/drawing/2014/main" id="{4C3A03BC-B767-42FE-89C0-959526B46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28" r="27837"/>
          <a:stretch/>
        </p:blipFill>
        <p:spPr bwMode="auto">
          <a:xfrm>
            <a:off x="7413675" y="420106"/>
            <a:ext cx="3868614" cy="4212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C008EC9-7CB6-4794-ABB2-5F66B38F8C05}"/>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293341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109-14A9-45EB-8FA0-56562A1525E4}"/>
              </a:ext>
            </a:extLst>
          </p:cNvPr>
          <p:cNvSpPr>
            <a:spLocks noGrp="1"/>
          </p:cNvSpPr>
          <p:nvPr>
            <p:ph type="ctrTitle"/>
          </p:nvPr>
        </p:nvSpPr>
        <p:spPr>
          <a:xfrm>
            <a:off x="397565" y="1727278"/>
            <a:ext cx="6548206" cy="2971051"/>
          </a:xfrm>
        </p:spPr>
        <p:txBody>
          <a:bodyPr/>
          <a:lstStyle/>
          <a:p>
            <a:r>
              <a:rPr lang="en-GB" sz="3600" dirty="0"/>
              <a:t>Responsible travel to natural areas that conserves the environment and sustains the wellbeing of the local people. It is usually carried out in small groups and has minimal impact on the local ecosystem. </a:t>
            </a:r>
            <a:endParaRPr lang="en-GB" sz="2400" dirty="0"/>
          </a:p>
        </p:txBody>
      </p:sp>
      <p:sp>
        <p:nvSpPr>
          <p:cNvPr id="3" name="Subtitle 2">
            <a:extLst>
              <a:ext uri="{FF2B5EF4-FFF2-40B4-BE49-F238E27FC236}">
                <a16:creationId xmlns:a16="http://schemas.microsoft.com/office/drawing/2014/main" id="{8C5AD87C-AAE1-4383-BEF8-3D1461992AE1}"/>
              </a:ext>
            </a:extLst>
          </p:cNvPr>
          <p:cNvSpPr>
            <a:spLocks noGrp="1"/>
          </p:cNvSpPr>
          <p:nvPr>
            <p:ph type="subTitle" idx="1"/>
          </p:nvPr>
        </p:nvSpPr>
        <p:spPr>
          <a:xfrm>
            <a:off x="397565" y="5212608"/>
            <a:ext cx="11601519" cy="1159710"/>
          </a:xfrm>
        </p:spPr>
        <p:txBody>
          <a:bodyPr>
            <a:normAutofit/>
          </a:bodyPr>
          <a:lstStyle/>
          <a:p>
            <a:r>
              <a:rPr lang="en-GB" sz="6600" b="1" dirty="0">
                <a:solidFill>
                  <a:schemeClr val="bg1"/>
                </a:solidFill>
              </a:rPr>
              <a:t>Ecotourism</a:t>
            </a:r>
          </a:p>
        </p:txBody>
      </p:sp>
      <p:pic>
        <p:nvPicPr>
          <p:cNvPr id="6" name="Picture 2" descr="File:AQA 2012.svg">
            <a:extLst>
              <a:ext uri="{FF2B5EF4-FFF2-40B4-BE49-F238E27FC236}">
                <a16:creationId xmlns:a16="http://schemas.microsoft.com/office/drawing/2014/main" id="{7368513C-3599-48C9-AF9F-2F3C39942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914" y="6372318"/>
            <a:ext cx="1234170" cy="4338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ecotourism">
            <a:extLst>
              <a:ext uri="{FF2B5EF4-FFF2-40B4-BE49-F238E27FC236}">
                <a16:creationId xmlns:a16="http://schemas.microsoft.com/office/drawing/2014/main" id="{43F2827E-CF30-4FAD-A590-6EA4214A0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862" y="886264"/>
            <a:ext cx="4549573" cy="341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74CE6D-FE85-4203-86AE-B43674EA97F2}"/>
              </a:ext>
            </a:extLst>
          </p:cNvPr>
          <p:cNvPicPr>
            <a:picLocks noChangeAspect="1"/>
          </p:cNvPicPr>
          <p:nvPr/>
        </p:nvPicPr>
        <p:blipFill>
          <a:blip r:embed="rId4"/>
          <a:stretch>
            <a:fillRect/>
          </a:stretch>
        </p:blipFill>
        <p:spPr>
          <a:xfrm>
            <a:off x="10866630" y="5001491"/>
            <a:ext cx="941073" cy="1370827"/>
          </a:xfrm>
          <a:prstGeom prst="rect">
            <a:avLst/>
          </a:prstGeom>
        </p:spPr>
      </p:pic>
    </p:spTree>
    <p:extLst>
      <p:ext uri="{BB962C8B-B14F-4D97-AF65-F5344CB8AC3E}">
        <p14:creationId xmlns:p14="http://schemas.microsoft.com/office/powerpoint/2010/main" val="365507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231285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175065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7F80-D837-4CB0-9530-AEE2E3813C36}"/>
              </a:ext>
            </a:extLst>
          </p:cNvPr>
          <p:cNvSpPr>
            <a:spLocks noGrp="1"/>
          </p:cNvSpPr>
          <p:nvPr>
            <p:ph type="title"/>
          </p:nvPr>
        </p:nvSpPr>
        <p:spPr>
          <a:xfrm>
            <a:off x="482182" y="447188"/>
            <a:ext cx="11227633" cy="970450"/>
          </a:xfrm>
        </p:spPr>
        <p:txBody>
          <a:bodyPr/>
          <a:lstStyle/>
          <a:p>
            <a:pPr algn="ctr"/>
            <a:r>
              <a:rPr lang="en-GB" sz="6000" dirty="0"/>
              <a:t>3.1.2.2 TROPICAL RAINFORESTS</a:t>
            </a:r>
          </a:p>
        </p:txBody>
      </p:sp>
      <p:pic>
        <p:nvPicPr>
          <p:cNvPr id="4" name="Picture 3">
            <a:extLst>
              <a:ext uri="{FF2B5EF4-FFF2-40B4-BE49-F238E27FC236}">
                <a16:creationId xmlns:a16="http://schemas.microsoft.com/office/drawing/2014/main" id="{3919C9C1-2DA4-4EF4-A014-8775A41771FA}"/>
              </a:ext>
            </a:extLst>
          </p:cNvPr>
          <p:cNvPicPr>
            <a:picLocks noChangeAspect="1"/>
          </p:cNvPicPr>
          <p:nvPr/>
        </p:nvPicPr>
        <p:blipFill>
          <a:blip r:embed="rId2"/>
          <a:stretch>
            <a:fillRect/>
          </a:stretch>
        </p:blipFill>
        <p:spPr>
          <a:xfrm>
            <a:off x="4504844" y="1928980"/>
            <a:ext cx="3182310" cy="4481832"/>
          </a:xfrm>
          <a:prstGeom prst="rect">
            <a:avLst/>
          </a:prstGeom>
        </p:spPr>
      </p:pic>
    </p:spTree>
    <p:extLst>
      <p:ext uri="{BB962C8B-B14F-4D97-AF65-F5344CB8AC3E}">
        <p14:creationId xmlns:p14="http://schemas.microsoft.com/office/powerpoint/2010/main" val="701183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F46B1689CF848ACF6BC1BB10073C4" ma:contentTypeVersion="14" ma:contentTypeDescription="Create a new document." ma:contentTypeScope="" ma:versionID="581ede792cf1df1acc475c19120f1939">
  <xsd:schema xmlns:xsd="http://www.w3.org/2001/XMLSchema" xmlns:xs="http://www.w3.org/2001/XMLSchema" xmlns:p="http://schemas.microsoft.com/office/2006/metadata/properties" xmlns:ns2="21290380-5a25-4bef-a159-d1e761484d24" xmlns:ns3="d16f24d6-c7b3-4502-b893-36891e225e7a" targetNamespace="http://schemas.microsoft.com/office/2006/metadata/properties" ma:root="true" ma:fieldsID="ddb8e90714423ae60ba7656630cfc99e" ns2:_="" ns3:_="">
    <xsd:import namespace="21290380-5a25-4bef-a159-d1e761484d24"/>
    <xsd:import namespace="d16f24d6-c7b3-4502-b893-36891e225e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notes0" minOccurs="0"/>
                <xsd:element ref="ns3:Homework_x0020_and_x0020_writing_x0020_ski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90380-5a25-4bef-a159-d1e761484d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6f24d6-c7b3-4502-b893-36891e225e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0" ma:index="20" nillable="true" ma:displayName="notes" ma:description="additional information for users" ma:format="Dropdown" ma:internalName="notes0">
      <xsd:simpleType>
        <xsd:restriction base="dms:Note">
          <xsd:maxLength value="255"/>
        </xsd:restriction>
      </xsd:simpleType>
    </xsd:element>
    <xsd:element name="Homework_x0020_and_x0020_writing_x0020_skill" ma:index="21" nillable="true" ma:displayName="Homework and writing skill" ma:format="Dropdown" ma:internalName="Homework_x0020_and_x0020_writing_x0020_skil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d16f24d6-c7b3-4502-b893-36891e225e7a" xsi:nil="true"/>
    <Homework_x0020_and_x0020_writing_x0020_skill xmlns="d16f24d6-c7b3-4502-b893-36891e225e7a" xsi:nil="true"/>
  </documentManagement>
</p:properties>
</file>

<file path=customXml/itemProps1.xml><?xml version="1.0" encoding="utf-8"?>
<ds:datastoreItem xmlns:ds="http://schemas.openxmlformats.org/officeDocument/2006/customXml" ds:itemID="{20933D87-CA9F-46B2-AB04-24554178E868}"/>
</file>

<file path=customXml/itemProps2.xml><?xml version="1.0" encoding="utf-8"?>
<ds:datastoreItem xmlns:ds="http://schemas.openxmlformats.org/officeDocument/2006/customXml" ds:itemID="{CCAB6E0A-45D1-467F-B6E1-5BFB72526F44}"/>
</file>

<file path=customXml/itemProps3.xml><?xml version="1.0" encoding="utf-8"?>
<ds:datastoreItem xmlns:ds="http://schemas.openxmlformats.org/officeDocument/2006/customXml" ds:itemID="{0B10A762-A2BE-4BE8-AF01-AE4A5F3E1307}"/>
</file>

<file path=docProps/app.xml><?xml version="1.0" encoding="utf-8"?>
<Properties xmlns="http://schemas.openxmlformats.org/officeDocument/2006/extended-properties" xmlns:vt="http://schemas.openxmlformats.org/officeDocument/2006/docPropsVTypes">
  <Template>TM03457503[[fn=Quotable]]</Template>
  <TotalTime>213</TotalTime>
  <Words>414</Words>
  <Application>Microsoft Office PowerPoint</Application>
  <PresentationFormat>Widescreen</PresentationFormat>
  <Paragraphs>50</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Century Gothic</vt:lpstr>
      <vt:lpstr>Wingdings 2</vt:lpstr>
      <vt:lpstr>Quotable</vt:lpstr>
      <vt:lpstr>The variety of life in the world or a particular habitat. </vt:lpstr>
      <vt:lpstr>Farming to sell produce for a profit to retailers or food processing companies.</vt:lpstr>
      <vt:lpstr>Schemes under which a portion of a nation's foreign debt is forgiven in exchange for investments in environmental conservation measures.</vt:lpstr>
      <vt:lpstr>The management of nature with the aim of protecting species, their habitats and ecosystems from damage.</vt:lpstr>
      <vt:lpstr>The removal of trees to clear an area of forest.</vt:lpstr>
      <vt:lpstr>Responsible travel to natural areas that conserves the environment and sustains the wellbeing of the local people. It is usually carried out in small groups and has minimal impact on the local ecosystem. </vt:lpstr>
      <vt:lpstr>3.1.2.2 TROPICAL RAINFORESTS</vt:lpstr>
      <vt:lpstr>3.1.2.2 TROPICAL RAINFORESTS</vt:lpstr>
      <vt:lpstr>3.1.2.2 TROPICAL RAINFORESTS</vt:lpstr>
      <vt:lpstr>3.1.2.2 TROPICAL RAINFORESTS</vt:lpstr>
      <vt:lpstr>3.1.2.2 TROPICAL RAINFORESTS</vt:lpstr>
      <vt:lpstr>3.1.2.2 TROPICAL RAINFORESTS</vt:lpstr>
      <vt:lpstr>The business of cutting down trees and transporting the logs to sawmills. </vt:lpstr>
      <vt:lpstr>The removal of mineral resources from the earth. These resources include ores, which contain metals, such as iron and aluminium; precious stones, such as diamonds; building stones, such as granite; and fuels, such as coal and oil shale.</vt:lpstr>
      <vt:lpstr>The cutting out of trees which are mature or inferior, to encourage the growth of the remaining trees in a forest. </vt:lpstr>
      <vt:lpstr>Removal of topsoil faster than it can be replaced due to natural (water and wind action), animal, and human activity. Occurs when the soil is dry or weak and can lead to desertification.</vt:lpstr>
      <vt:lpstr>A type of agriculture producing food and materials for the benefit only of the farmer and their family.</vt:lpstr>
      <vt:lpstr>Actions and forms of progress that meet the needs of the present without hindering the ability of future generations to meet theirs.</vt:lpstr>
      <vt:lpstr>3.1.2.2 TROPICAL RAINFORESTS</vt:lpstr>
      <vt:lpstr>3.1.2.2 TROPICAL RAINFORESTS</vt:lpstr>
      <vt:lpstr>3.1.2.2 TROPICAL RAINFORESTS</vt:lpstr>
      <vt:lpstr>3.1.2.2 TROPICAL RAINFORESTS</vt:lpstr>
      <vt:lpstr>3.1.2.2 TROPICAL RAINFORESTS</vt:lpstr>
      <vt:lpstr>3.1.2.2 TROPICAL RAINFORESTS</vt:lpstr>
      <vt:lpstr>The building of facilities to generate electricity; these often have devastating impacts on the environment (e.g. deforestation)</vt:lpstr>
      <vt:lpstr>Formal agreements between nations focused on the sustainable use of rainforest resources (e.g. 2006 International Tropical Timber Agreement).</vt:lpstr>
      <vt:lpstr>3.1.2.2 TROPICAL RAINFORESTS</vt:lpstr>
      <vt:lpstr>3.1.2.2 TROPICAL RAINFORESTS</vt:lpstr>
      <vt:lpstr>3.1.2.2 TROPICAL RAINFORESTS</vt:lpstr>
      <vt:lpstr>3.1.2.2 TROPICAL RAINFORESTS</vt:lpstr>
      <vt:lpstr>3.1.2.2 TROPICAL RAINFORESTS</vt:lpstr>
      <vt:lpstr>3.1.2.2 TROPICAL RAINFORESTS</vt:lpstr>
      <vt:lpstr>3.1.2.2 TROPICAL RAINFORESTS</vt:lpstr>
      <vt:lpstr>3.1.2.2 TROPICAL RAINFORESTS</vt:lpstr>
      <vt:lpstr>3.1.2.2 TROPICAL RAINFORESTS</vt:lpstr>
      <vt:lpstr>3.1.2.2 TROPICAL RAINFORESTS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subdivision of countries is based on the World Bank income classifications (GNI per capita), which in 2018 were Low Income $995 or below, and High Income $12,056 or above.</dc:title>
  <dc:creator>Abdurrahman Perez</dc:creator>
  <cp:lastModifiedBy>Abdurrahman Perez</cp:lastModifiedBy>
  <cp:revision>118</cp:revision>
  <dcterms:created xsi:type="dcterms:W3CDTF">2018-07-26T14:56:25Z</dcterms:created>
  <dcterms:modified xsi:type="dcterms:W3CDTF">2018-08-23T21:15:55Z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0x0101002D7F46B1689CF848ACF6BC1BB10073C4</vt:lpwstr>
  </property>
</Properties>
</file>