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8" r:id="rId2"/>
    <p:sldId id="259" r:id="rId3"/>
    <p:sldId id="260" r:id="rId4"/>
    <p:sldId id="262" r:id="rId5"/>
    <p:sldId id="261" r:id="rId6"/>
    <p:sldId id="263" r:id="rId7"/>
    <p:sldId id="264" r:id="rId8"/>
    <p:sldId id="265" r:id="rId9"/>
    <p:sldId id="266" r:id="rId10"/>
    <p:sldId id="267" r:id="rId11"/>
    <p:sldId id="269" r:id="rId12"/>
    <p:sldId id="275" r:id="rId13"/>
    <p:sldId id="268" r:id="rId14"/>
    <p:sldId id="270" r:id="rId15"/>
    <p:sldId id="271" r:id="rId16"/>
    <p:sldId id="308" r:id="rId17"/>
    <p:sldId id="272" r:id="rId18"/>
    <p:sldId id="273" r:id="rId19"/>
    <p:sldId id="274" r:id="rId20"/>
    <p:sldId id="276" r:id="rId21"/>
    <p:sldId id="277" r:id="rId22"/>
    <p:sldId id="278" r:id="rId23"/>
    <p:sldId id="279" r:id="rId24"/>
    <p:sldId id="280" r:id="rId25"/>
    <p:sldId id="281"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3" r:id="rId40"/>
    <p:sldId id="324" r:id="rId41"/>
    <p:sldId id="325" r:id="rId42"/>
    <p:sldId id="326" r:id="rId43"/>
    <p:sldId id="327" r:id="rId44"/>
    <p:sldId id="328" r:id="rId45"/>
    <p:sldId id="32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291" autoAdjust="0"/>
  </p:normalViewPr>
  <p:slideViewPr>
    <p:cSldViewPr snapToGrid="0">
      <p:cViewPr varScale="1">
        <p:scale>
          <a:sx n="86" d="100"/>
          <a:sy n="86" d="100"/>
        </p:scale>
        <p:origin x="714" y="78"/>
      </p:cViewPr>
      <p:guideLst/>
    </p:cSldViewPr>
  </p:slideViewPr>
  <p:outlineViewPr>
    <p:cViewPr>
      <p:scale>
        <a:sx n="33" d="100"/>
        <a:sy n="33" d="100"/>
      </p:scale>
      <p:origin x="0" y="-455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190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062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268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939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50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2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46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918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33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604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32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85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021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9/5/2018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295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9/5/2018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14262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5" y="1727278"/>
            <a:ext cx="7367339" cy="2971051"/>
          </a:xfrm>
        </p:spPr>
        <p:txBody>
          <a:bodyPr/>
          <a:lstStyle/>
          <a:p>
            <a:r>
              <a:rPr lang="en-GB" dirty="0"/>
              <a:t>The maps most often used in exams. These include grid references and a key with various symbols.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06184" y="5212608"/>
            <a:ext cx="11601519" cy="1159710"/>
          </a:xfrm>
        </p:spPr>
        <p:txBody>
          <a:bodyPr>
            <a:normAutofit/>
          </a:bodyPr>
          <a:lstStyle/>
          <a:p>
            <a:r>
              <a:rPr lang="en-GB" sz="6600" b="1" dirty="0">
                <a:solidFill>
                  <a:schemeClr val="bg1"/>
                </a:solidFill>
              </a:rPr>
              <a:t>Ordnance Survey map</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8073545" y="734946"/>
            <a:ext cx="3912525"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Most OS maps use a 1:25 000 map scale, meaning every 1 cm on the map is equal to 250 m on the ground.</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1026" name="Picture 2" descr="Image result for Ordnance Survey (OS) maps">
            <a:extLst>
              <a:ext uri="{FF2B5EF4-FFF2-40B4-BE49-F238E27FC236}">
                <a16:creationId xmlns:a16="http://schemas.microsoft.com/office/drawing/2014/main" id="{B300C6B3-EB83-4F83-8FAD-1B6978C96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44" y="1594260"/>
            <a:ext cx="3925539" cy="3184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0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109016" cy="2971051"/>
          </a:xfrm>
        </p:spPr>
        <p:txBody>
          <a:bodyPr/>
          <a:lstStyle/>
          <a:p>
            <a:r>
              <a:rPr lang="en-GB" dirty="0"/>
              <a:t>A visual form of data presentation which uses symbols to represent data.</a:t>
            </a:r>
            <a:endParaRPr lang="en-GB" sz="48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Pictogram</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99976" y="700796"/>
            <a:ext cx="4096783"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Pictograms must always include a key as they rely on symbols as opposed to data you can easily read.</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8194" name="Picture 2" descr="Image result for pictogram geography">
            <a:extLst>
              <a:ext uri="{FF2B5EF4-FFF2-40B4-BE49-F238E27FC236}">
                <a16:creationId xmlns:a16="http://schemas.microsoft.com/office/drawing/2014/main" id="{5CFA333E-D53B-4064-9E69-30142F673A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70" t="11148" r="9405" b="9289"/>
          <a:stretch/>
        </p:blipFill>
        <p:spPr bwMode="auto">
          <a:xfrm>
            <a:off x="7808568" y="1547832"/>
            <a:ext cx="4088191" cy="3187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7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318878" cy="2971051"/>
          </a:xfrm>
        </p:spPr>
        <p:txBody>
          <a:bodyPr/>
          <a:lstStyle/>
          <a:p>
            <a:r>
              <a:rPr lang="en-GB" sz="3600" dirty="0"/>
              <a:t>Divided bar charts are used to show the frequency in several categories, like ordinary bar charts. It is a type of compound bar chart. But unlike ordinary bar charts, each category is subdivided.</a:t>
            </a:r>
            <a:endParaRPr lang="en-GB" sz="3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Divided bar chart</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99975" y="804380"/>
            <a:ext cx="4096783"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These charts often use colour to differentiate categories. </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9218" name="Picture 2" descr="Example of a divided bar chart: a key is included.">
            <a:extLst>
              <a:ext uri="{FF2B5EF4-FFF2-40B4-BE49-F238E27FC236}">
                <a16:creationId xmlns:a16="http://schemas.microsoft.com/office/drawing/2014/main" id="{D90C8F13-8D45-4E49-AD43-800157079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75" y="1499878"/>
            <a:ext cx="4096783" cy="3139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70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318878" cy="2971051"/>
          </a:xfrm>
        </p:spPr>
        <p:txBody>
          <a:bodyPr/>
          <a:lstStyle/>
          <a:p>
            <a:r>
              <a:rPr lang="en-GB" sz="4800" dirty="0"/>
              <a:t>Bar charts that show how many people of different ages are living in a place or country.</a:t>
            </a:r>
            <a:endParaRPr lang="en-GB" sz="44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Population pyramid</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03175" y="636051"/>
            <a:ext cx="4295909" cy="954107"/>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Population pyramids show the bars arranged sideways, rather than vertically. The x-axis shows the number of people, the y-axis shows their ages.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11266" name="Picture 2" descr="Image result for population pyramid geography">
            <a:extLst>
              <a:ext uri="{FF2B5EF4-FFF2-40B4-BE49-F238E27FC236}">
                <a16:creationId xmlns:a16="http://schemas.microsoft.com/office/drawing/2014/main" id="{F6581AC6-4A5C-4614-AA68-AFD35E56A8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32" t="3934" r="11711" b="3152"/>
          <a:stretch/>
        </p:blipFill>
        <p:spPr bwMode="auto">
          <a:xfrm>
            <a:off x="7703175" y="1658599"/>
            <a:ext cx="4282641" cy="2974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4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109016" cy="2971051"/>
          </a:xfrm>
        </p:spPr>
        <p:txBody>
          <a:bodyPr/>
          <a:lstStyle/>
          <a:p>
            <a:r>
              <a:rPr lang="en-GB" sz="4800" dirty="0"/>
              <a:t>Charts used to show the numbers of things (or frequency) along a continuous scale.</a:t>
            </a:r>
            <a:endParaRPr lang="en-GB" sz="44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Histogram</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556288" y="1019824"/>
            <a:ext cx="4128002"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Histograms are drawn using continuous data, so no gaps should be left between the bars!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7BC4DF18-FE27-4EBB-AEFA-2E82A4E8825C}"/>
              </a:ext>
            </a:extLst>
          </p:cNvPr>
          <p:cNvPicPr>
            <a:picLocks noChangeAspect="1"/>
          </p:cNvPicPr>
          <p:nvPr/>
        </p:nvPicPr>
        <p:blipFill rotWithShape="1">
          <a:blip r:embed="rId4"/>
          <a:srcRect l="20164" t="37590" r="44672" b="16923"/>
          <a:stretch/>
        </p:blipFill>
        <p:spPr>
          <a:xfrm>
            <a:off x="7599094" y="1715322"/>
            <a:ext cx="4085196" cy="297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586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243928" cy="2971051"/>
          </a:xfrm>
        </p:spPr>
        <p:txBody>
          <a:bodyPr/>
          <a:lstStyle/>
          <a:p>
            <a:r>
              <a:rPr lang="en-GB" dirty="0"/>
              <a:t>Circular charts used to show percentages as a circle divided into segments.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Pie chart</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570033" y="1061906"/>
            <a:ext cx="4326725"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Each piece of data is shown as a proportion of 360, because there are 360 degrees in a circle.</a:t>
            </a:r>
            <a:endParaRPr lang="en-GB" sz="1100" i="1" dirty="0">
              <a:solidFill>
                <a:schemeClr val="bg1"/>
              </a:solidFill>
            </a:endParaRP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D3E356B5-618B-45E9-B8A3-80A3C617AB91}"/>
              </a:ext>
            </a:extLst>
          </p:cNvPr>
          <p:cNvPicPr>
            <a:picLocks noChangeAspect="1"/>
          </p:cNvPicPr>
          <p:nvPr/>
        </p:nvPicPr>
        <p:blipFill>
          <a:blip r:embed="rId4"/>
          <a:stretch>
            <a:fillRect/>
          </a:stretch>
        </p:blipFill>
        <p:spPr>
          <a:xfrm>
            <a:off x="7570033" y="1727278"/>
            <a:ext cx="4326725" cy="2870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512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509409" cy="2971051"/>
          </a:xfrm>
        </p:spPr>
        <p:txBody>
          <a:bodyPr/>
          <a:lstStyle/>
          <a:p>
            <a:r>
              <a:rPr lang="en-GB" sz="6000" dirty="0"/>
              <a:t>Graphs which show how data changes over time or space.</a:t>
            </a:r>
            <a:endParaRPr lang="en-GB"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Line graph</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480092" y="1185128"/>
            <a:ext cx="4505724" cy="307777"/>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x-axis shows time or distance.</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1026" name="Picture 2" descr="Image result for line graph london">
            <a:extLst>
              <a:ext uri="{FF2B5EF4-FFF2-40B4-BE49-F238E27FC236}">
                <a16:creationId xmlns:a16="http://schemas.microsoft.com/office/drawing/2014/main" id="{A026ABF3-94B6-4113-8CEB-ACD65F9DB1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18" b="8634"/>
          <a:stretch/>
        </p:blipFill>
        <p:spPr bwMode="auto">
          <a:xfrm>
            <a:off x="7480092" y="1654970"/>
            <a:ext cx="4505724" cy="3008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299547" cy="2971051"/>
          </a:xfrm>
        </p:spPr>
        <p:txBody>
          <a:bodyPr/>
          <a:lstStyle/>
          <a:p>
            <a:r>
              <a:rPr lang="en-GB" dirty="0"/>
              <a:t>A graph showing climate which combines a bar chart and a line graph.</a:t>
            </a:r>
            <a:endParaRPr lang="en-GB" sz="48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Climate graph</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6706588" y="988614"/>
            <a:ext cx="5279228"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x-axis shows the months of the year and there are two y-axes to show average temperature and total rainfall. The temperature is shown as a line and the rainfall as bars.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9E23657F-4779-4398-A2C2-306E81B3E89A}"/>
              </a:ext>
            </a:extLst>
          </p:cNvPr>
          <p:cNvPicPr>
            <a:picLocks noChangeAspect="1"/>
          </p:cNvPicPr>
          <p:nvPr/>
        </p:nvPicPr>
        <p:blipFill>
          <a:blip r:embed="rId4"/>
          <a:stretch>
            <a:fillRect/>
          </a:stretch>
        </p:blipFill>
        <p:spPr>
          <a:xfrm>
            <a:off x="6706588" y="1807791"/>
            <a:ext cx="5279228" cy="2690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299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109016" cy="2971051"/>
          </a:xfrm>
        </p:spPr>
        <p:txBody>
          <a:bodyPr/>
          <a:lstStyle/>
          <a:p>
            <a:r>
              <a:rPr lang="en-GB" sz="6000" dirty="0"/>
              <a:t>Charts which show grouped data as rectangular bars.</a:t>
            </a:r>
            <a:endParaRPr lang="en-GB"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Bar chart</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870721" y="806355"/>
            <a:ext cx="3936982"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number of tourists visiting a resort each month is a discrete data which can be plotted on a bar chart.</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152FCCD9-C23C-4322-B4DC-60AEC7FE1433}"/>
              </a:ext>
            </a:extLst>
          </p:cNvPr>
          <p:cNvPicPr>
            <a:picLocks noChangeAspect="1"/>
          </p:cNvPicPr>
          <p:nvPr/>
        </p:nvPicPr>
        <p:blipFill rotWithShape="1">
          <a:blip r:embed="rId4"/>
          <a:srcRect t="8462" r="47646" b="13698"/>
          <a:stretch/>
        </p:blipFill>
        <p:spPr>
          <a:xfrm>
            <a:off x="7870721" y="1650577"/>
            <a:ext cx="3936982" cy="3053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892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318878" cy="2971051"/>
          </a:xfrm>
        </p:spPr>
        <p:txBody>
          <a:bodyPr/>
          <a:lstStyle/>
          <a:p>
            <a:r>
              <a:rPr lang="en-GB" sz="5000" dirty="0"/>
              <a:t>Graphs which show relationships between two sets of data. Points are located using the x and y-axis.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Scatter graph</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99976" y="700796"/>
            <a:ext cx="4096783"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A scatter graph could be used to show how literacy is related to GDP.</a:t>
            </a:r>
            <a:endParaRPr lang="en-GB" sz="1100" i="1" dirty="0">
              <a:solidFill>
                <a:schemeClr val="bg1"/>
              </a:solidFill>
            </a:endParaRP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434E1812-3A8C-4241-9B4F-8698CA05DEC2}"/>
              </a:ext>
            </a:extLst>
          </p:cNvPr>
          <p:cNvPicPr>
            <a:picLocks noChangeAspect="1"/>
          </p:cNvPicPr>
          <p:nvPr/>
        </p:nvPicPr>
        <p:blipFill rotWithShape="1">
          <a:blip r:embed="rId4"/>
          <a:srcRect l="1408" r="7545"/>
          <a:stretch/>
        </p:blipFill>
        <p:spPr>
          <a:xfrm>
            <a:off x="7799976" y="1302090"/>
            <a:ext cx="4096783" cy="3410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154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049055" cy="2971051"/>
          </a:xfrm>
        </p:spPr>
        <p:txBody>
          <a:bodyPr/>
          <a:lstStyle/>
          <a:p>
            <a:r>
              <a:rPr lang="en-GB" sz="4400" dirty="0"/>
              <a:t>Graphs are used to show the range of values for a single set of data (e.g. house prices in a neighbourhood).</a:t>
            </a:r>
            <a:endParaRPr lang="en-GB" sz="4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Dispersion graph</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555044" y="700796"/>
            <a:ext cx="4341716"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Dispersion graphs should not be confused with scatter graphs, despite the similar definition of both words!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8" name="Picture 7">
            <a:extLst>
              <a:ext uri="{FF2B5EF4-FFF2-40B4-BE49-F238E27FC236}">
                <a16:creationId xmlns:a16="http://schemas.microsoft.com/office/drawing/2014/main" id="{3786B129-E14D-410A-AA89-85C8B319F96B}"/>
              </a:ext>
            </a:extLst>
          </p:cNvPr>
          <p:cNvPicPr/>
          <p:nvPr/>
        </p:nvPicPr>
        <p:blipFill>
          <a:blip r:embed="rId4"/>
          <a:stretch>
            <a:fillRect/>
          </a:stretch>
        </p:blipFill>
        <p:spPr>
          <a:xfrm>
            <a:off x="7555043" y="1584644"/>
            <a:ext cx="4341716" cy="3159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70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513751" cy="2971051"/>
          </a:xfrm>
        </p:spPr>
        <p:txBody>
          <a:bodyPr/>
          <a:lstStyle/>
          <a:p>
            <a:r>
              <a:rPr lang="en-GB" sz="5200" dirty="0"/>
              <a:t>Lines of measurement used to determine the precise location of features on the surface of the Earth.</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84297" y="5212608"/>
            <a:ext cx="11601519" cy="1159710"/>
          </a:xfrm>
        </p:spPr>
        <p:txBody>
          <a:bodyPr>
            <a:normAutofit/>
          </a:bodyPr>
          <a:lstStyle/>
          <a:p>
            <a:r>
              <a:rPr lang="en-GB" sz="6600" b="1" dirty="0">
                <a:solidFill>
                  <a:schemeClr val="bg1"/>
                </a:solidFill>
              </a:rPr>
              <a:t>Latitude and longitude </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989756" y="1300371"/>
            <a:ext cx="3996060" cy="954107"/>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Coordinates (both longitude and latitude) are measured in degrees. The Equator is at 0° whilst the Tropic of Capricorn is 23.5° south.</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2050" name="Picture 2" descr="Image result for latitude and longitude">
            <a:extLst>
              <a:ext uri="{FF2B5EF4-FFF2-40B4-BE49-F238E27FC236}">
                <a16:creationId xmlns:a16="http://schemas.microsoft.com/office/drawing/2014/main" id="{3046196F-3EF2-4D15-854A-AFA1D9C32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756" y="2396355"/>
            <a:ext cx="3996059" cy="2146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9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603691" cy="2971051"/>
          </a:xfrm>
        </p:spPr>
        <p:txBody>
          <a:bodyPr/>
          <a:lstStyle/>
          <a:p>
            <a:r>
              <a:rPr lang="en-GB" sz="3600" dirty="0"/>
              <a:t>Show interval data (data that is linked) as colours. They are sometimes shaded in using one colour, where the darker shades represent high numbers and the lighter shades represent low numbers.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Choropleth map</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8074997" y="1163220"/>
            <a:ext cx="3924087"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A choropleth map needs a key to explain what the different shades mean.</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1026" name="Picture 2" descr="Image result for child poverty london">
            <a:extLst>
              <a:ext uri="{FF2B5EF4-FFF2-40B4-BE49-F238E27FC236}">
                <a16:creationId xmlns:a16="http://schemas.microsoft.com/office/drawing/2014/main" id="{2EE12A80-7F60-4F53-9E9A-F3DC080BA0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987"/>
          <a:stretch/>
        </p:blipFill>
        <p:spPr bwMode="auto">
          <a:xfrm>
            <a:off x="8074997" y="1856509"/>
            <a:ext cx="3910820" cy="2867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0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724462" cy="2971051"/>
          </a:xfrm>
        </p:spPr>
        <p:txBody>
          <a:bodyPr/>
          <a:lstStyle/>
          <a:p>
            <a:r>
              <a:rPr lang="en-GB" dirty="0"/>
              <a:t>Isoline maps show lines that join up areas or values that are equal.</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Isoline map</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688744" y="898553"/>
            <a:ext cx="3924087"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Atmospheric pressure is shown using an isoline map. The areas of equal pressure are joined using a line.</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8C2A46CC-D4A4-445B-95A4-D9C5D3F844FF}"/>
              </a:ext>
            </a:extLst>
          </p:cNvPr>
          <p:cNvPicPr>
            <a:picLocks noChangeAspect="1"/>
          </p:cNvPicPr>
          <p:nvPr/>
        </p:nvPicPr>
        <p:blipFill>
          <a:blip r:embed="rId4"/>
          <a:stretch>
            <a:fillRect/>
          </a:stretch>
        </p:blipFill>
        <p:spPr>
          <a:xfrm>
            <a:off x="7688744" y="1782165"/>
            <a:ext cx="3924087" cy="2916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3127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904366" cy="2971051"/>
          </a:xfrm>
        </p:spPr>
        <p:txBody>
          <a:bodyPr/>
          <a:lstStyle/>
          <a:p>
            <a:r>
              <a:rPr lang="en-GB" sz="4400" dirty="0"/>
              <a:t>Dot maps show information as individual dots on a map. Each dot might represent more than one of something.</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Dot map</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688744" y="898553"/>
            <a:ext cx="4118959"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In this ethnic dot map of London, each dot represents 10 people.</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2050" name="Picture 2" descr="Image result for dot map London">
            <a:extLst>
              <a:ext uri="{FF2B5EF4-FFF2-40B4-BE49-F238E27FC236}">
                <a16:creationId xmlns:a16="http://schemas.microsoft.com/office/drawing/2014/main" id="{E0E3893B-BB8C-4416-9D46-68934BC6B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744" y="1584644"/>
            <a:ext cx="4118959" cy="3139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4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734262" cy="2971051"/>
          </a:xfrm>
        </p:spPr>
        <p:txBody>
          <a:bodyPr/>
          <a:lstStyle/>
          <a:p>
            <a:r>
              <a:rPr lang="en-GB" sz="6000" dirty="0"/>
              <a:t>Lines on a map showing a general direction of movement.</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Desire line (map)</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033294" y="1417468"/>
            <a:ext cx="4965790" cy="307777"/>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World trade patterns shown using desire lines.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 name="Picture 6">
            <a:extLst>
              <a:ext uri="{FF2B5EF4-FFF2-40B4-BE49-F238E27FC236}">
                <a16:creationId xmlns:a16="http://schemas.microsoft.com/office/drawing/2014/main" id="{D5ABD773-44E4-49C1-A9B0-23A0499888C5}"/>
              </a:ext>
            </a:extLst>
          </p:cNvPr>
          <p:cNvPicPr>
            <a:picLocks noChangeAspect="1"/>
          </p:cNvPicPr>
          <p:nvPr/>
        </p:nvPicPr>
        <p:blipFill>
          <a:blip r:embed="rId4"/>
          <a:stretch>
            <a:fillRect/>
          </a:stretch>
        </p:blipFill>
        <p:spPr>
          <a:xfrm>
            <a:off x="7033294" y="1856509"/>
            <a:ext cx="4952522" cy="2785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940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4: Flows from London to regions in England and Wales, mid-2012">
            <a:extLst>
              <a:ext uri="{FF2B5EF4-FFF2-40B4-BE49-F238E27FC236}">
                <a16:creationId xmlns:a16="http://schemas.microsoft.com/office/drawing/2014/main" id="{064AA266-EF6D-4BE4-A8EB-C85B049875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81" t="7082" b="27071"/>
          <a:stretch/>
        </p:blipFill>
        <p:spPr bwMode="auto">
          <a:xfrm>
            <a:off x="7698264" y="696799"/>
            <a:ext cx="3859375" cy="3993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242016" cy="2971051"/>
          </a:xfrm>
        </p:spPr>
        <p:txBody>
          <a:bodyPr/>
          <a:lstStyle/>
          <a:p>
            <a:r>
              <a:rPr lang="en-GB" sz="6600" dirty="0"/>
              <a:t>Lines on a map showing the exact path of movement.</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Flow line (map)</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573231" y="1702488"/>
            <a:ext cx="4109439"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movement of Londoners to other areas in the UK (2012); the wider the larger, the greater the flow.</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285386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9071D-DFB2-4773-9DCE-2900231CE910}"/>
              </a:ext>
            </a:extLst>
          </p:cNvPr>
          <p:cNvPicPr>
            <a:picLocks noChangeAspect="1"/>
          </p:cNvPicPr>
          <p:nvPr/>
        </p:nvPicPr>
        <p:blipFill rotWithShape="1">
          <a:blip r:embed="rId2"/>
          <a:srcRect t="3659" r="18894"/>
          <a:stretch/>
        </p:blipFill>
        <p:spPr>
          <a:xfrm>
            <a:off x="7692544" y="733496"/>
            <a:ext cx="3834892" cy="4010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211813" cy="2971051"/>
          </a:xfrm>
        </p:spPr>
        <p:txBody>
          <a:bodyPr/>
          <a:lstStyle/>
          <a:p>
            <a:r>
              <a:rPr lang="en-GB" sz="4400" dirty="0"/>
              <a:t>Symbols scaled according to the size of data (e.g. number of crimes) added to maps to show differences between places. </a:t>
            </a:r>
            <a:endParaRPr lang="en-GB"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Proportional symbols</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465102" y="2238322"/>
            <a:ext cx="4336881"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same symbol appears larger or smaller, depending on how something changes.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217379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438800" cy="2971051"/>
          </a:xfrm>
        </p:spPr>
        <p:txBody>
          <a:bodyPr/>
          <a:lstStyle/>
          <a:p>
            <a:r>
              <a:rPr lang="en-GB" sz="4800" dirty="0"/>
              <a:t>A line drawn on scatter graphs which helps to show correlations, or patterns within the data.</a:t>
            </a:r>
            <a:endParaRPr lang="en-GB" sz="6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Line of best fit</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94885" y="632121"/>
            <a:ext cx="4011579" cy="954107"/>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line of best fit runs through the middle of a collection of points on the graph, ideally with an equal number of points on either side of the line.</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line of best fit">
            <a:extLst>
              <a:ext uri="{FF2B5EF4-FFF2-40B4-BE49-F238E27FC236}">
                <a16:creationId xmlns:a16="http://schemas.microsoft.com/office/drawing/2014/main" id="{5497F6D6-48C8-4807-868A-5AC2754EF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885" y="1689029"/>
            <a:ext cx="4011579" cy="2930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57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438800" cy="2971051"/>
          </a:xfrm>
        </p:spPr>
        <p:txBody>
          <a:bodyPr/>
          <a:lstStyle/>
          <a:p>
            <a:r>
              <a:rPr lang="en-GB" sz="6600" dirty="0"/>
              <a:t>When the points are very close to the line of best fit.</a:t>
            </a:r>
            <a:endParaRPr lang="en-GB" sz="7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Strong correlation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3F4A5DE1-9C0E-40E9-BE52-99E59D5B9C66}"/>
              </a:ext>
            </a:extLst>
          </p:cNvPr>
          <p:cNvPicPr>
            <a:picLocks noChangeAspect="1"/>
          </p:cNvPicPr>
          <p:nvPr/>
        </p:nvPicPr>
        <p:blipFill>
          <a:blip r:embed="rId4"/>
          <a:stretch>
            <a:fillRect/>
          </a:stretch>
        </p:blipFill>
        <p:spPr>
          <a:xfrm>
            <a:off x="8242969" y="1520400"/>
            <a:ext cx="3398221" cy="318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79327109-00D9-4C23-8783-8D132453F666}"/>
              </a:ext>
            </a:extLst>
          </p:cNvPr>
          <p:cNvSpPr txBox="1"/>
          <p:nvPr/>
        </p:nvSpPr>
        <p:spPr>
          <a:xfrm>
            <a:off x="8281180" y="646220"/>
            <a:ext cx="3360009"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Here the two variables are related to one another - as one changes, so does the other.</a:t>
            </a:r>
            <a:endParaRPr lang="en-GB" sz="1000" i="1" dirty="0">
              <a:solidFill>
                <a:schemeClr val="bg1"/>
              </a:solidFill>
            </a:endParaRPr>
          </a:p>
        </p:txBody>
      </p:sp>
    </p:spTree>
    <p:extLst>
      <p:ext uri="{BB962C8B-B14F-4D97-AF65-F5344CB8AC3E}">
        <p14:creationId xmlns:p14="http://schemas.microsoft.com/office/powerpoint/2010/main" val="389515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438800" cy="2971051"/>
          </a:xfrm>
        </p:spPr>
        <p:txBody>
          <a:bodyPr/>
          <a:lstStyle/>
          <a:p>
            <a:r>
              <a:rPr lang="en-GB" sz="6600" dirty="0"/>
              <a:t>When the points are far away from the line of best fit.</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Weak correlation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83827A67-0CF3-4381-8FC5-F88FBA138710}"/>
              </a:ext>
            </a:extLst>
          </p:cNvPr>
          <p:cNvPicPr>
            <a:picLocks noChangeAspect="1"/>
          </p:cNvPicPr>
          <p:nvPr/>
        </p:nvPicPr>
        <p:blipFill>
          <a:blip r:embed="rId4"/>
          <a:stretch>
            <a:fillRect/>
          </a:stretch>
        </p:blipFill>
        <p:spPr>
          <a:xfrm>
            <a:off x="8109680" y="1529200"/>
            <a:ext cx="3876136" cy="3116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328110C0-4927-4D4F-8156-0A3C67AA651A}"/>
              </a:ext>
            </a:extLst>
          </p:cNvPr>
          <p:cNvSpPr txBox="1"/>
          <p:nvPr/>
        </p:nvSpPr>
        <p:spPr>
          <a:xfrm>
            <a:off x="8109678" y="646220"/>
            <a:ext cx="3889406"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Here the two variables are not necessarily related to one another - a change in one does not mean a change in the other.</a:t>
            </a:r>
            <a:endParaRPr lang="en-GB" sz="800" i="1" dirty="0">
              <a:solidFill>
                <a:schemeClr val="bg1"/>
              </a:solidFill>
            </a:endParaRPr>
          </a:p>
        </p:txBody>
      </p:sp>
    </p:spTree>
    <p:extLst>
      <p:ext uri="{BB962C8B-B14F-4D97-AF65-F5344CB8AC3E}">
        <p14:creationId xmlns:p14="http://schemas.microsoft.com/office/powerpoint/2010/main" val="53165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813554" cy="2971051"/>
          </a:xfrm>
        </p:spPr>
        <p:txBody>
          <a:bodyPr/>
          <a:lstStyle/>
          <a:p>
            <a:r>
              <a:rPr lang="en-GB" sz="6000" dirty="0"/>
              <a:t>When an increase in one factor is mirrored by an increase in another.</a:t>
            </a:r>
            <a:endParaRPr lang="en-GB" sz="7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Positive correlation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831713C1-16E1-4990-85EF-6101C32E5524}"/>
              </a:ext>
            </a:extLst>
          </p:cNvPr>
          <p:cNvPicPr>
            <a:picLocks noChangeAspect="1"/>
          </p:cNvPicPr>
          <p:nvPr/>
        </p:nvPicPr>
        <p:blipFill>
          <a:blip r:embed="rId4"/>
          <a:stretch>
            <a:fillRect/>
          </a:stretch>
        </p:blipFill>
        <p:spPr>
          <a:xfrm>
            <a:off x="8281181" y="1836890"/>
            <a:ext cx="3526522" cy="2730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08D8ED53-6460-4CE5-8265-F5E24F814004}"/>
              </a:ext>
            </a:extLst>
          </p:cNvPr>
          <p:cNvSpPr txBox="1"/>
          <p:nvPr/>
        </p:nvSpPr>
        <p:spPr>
          <a:xfrm>
            <a:off x="8281181" y="1229527"/>
            <a:ext cx="3526522"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line of best fit goes from the bottom left to the top right.</a:t>
            </a:r>
            <a:endParaRPr lang="en-GB" sz="1100" i="1" dirty="0">
              <a:solidFill>
                <a:schemeClr val="bg1"/>
              </a:solidFill>
            </a:endParaRPr>
          </a:p>
        </p:txBody>
      </p:sp>
    </p:spTree>
    <p:extLst>
      <p:ext uri="{BB962C8B-B14F-4D97-AF65-F5344CB8AC3E}">
        <p14:creationId xmlns:p14="http://schemas.microsoft.com/office/powerpoint/2010/main" val="7503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453792" cy="2971051"/>
          </a:xfrm>
        </p:spPr>
        <p:txBody>
          <a:bodyPr/>
          <a:lstStyle/>
          <a:p>
            <a:r>
              <a:rPr lang="en-GB" dirty="0"/>
              <a:t>North, south, east and west are the 4 main points on a compass – </a:t>
            </a:r>
            <a:r>
              <a:rPr lang="en-GB" u="sng" dirty="0"/>
              <a:t>Never</a:t>
            </a:r>
            <a:r>
              <a:rPr lang="en-GB" dirty="0"/>
              <a:t> </a:t>
            </a:r>
            <a:r>
              <a:rPr lang="en-GB" u="sng" dirty="0"/>
              <a:t>Eat</a:t>
            </a:r>
            <a:r>
              <a:rPr lang="en-GB" dirty="0"/>
              <a:t> </a:t>
            </a:r>
            <a:r>
              <a:rPr lang="en-GB" u="sng" dirty="0"/>
              <a:t>Shredded</a:t>
            </a:r>
            <a:r>
              <a:rPr lang="en-GB" dirty="0"/>
              <a:t> </a:t>
            </a:r>
            <a:r>
              <a:rPr lang="en-GB" u="sng" dirty="0"/>
              <a:t>Wheat</a:t>
            </a:r>
            <a:r>
              <a:rPr lang="en-GB" dirty="0"/>
              <a:t>. </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Compass direction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989755" y="887804"/>
            <a:ext cx="3996060"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London is south of Peterborough and Southend-on-Sea is to the east of London.</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1028" name="Picture 4" descr="Image result for compass">
            <a:extLst>
              <a:ext uri="{FF2B5EF4-FFF2-40B4-BE49-F238E27FC236}">
                <a16:creationId xmlns:a16="http://schemas.microsoft.com/office/drawing/2014/main" id="{CC63A55D-67E6-4B20-A9F5-74C52B1EC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260" y="1668163"/>
            <a:ext cx="2971051" cy="297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41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888505" cy="2971051"/>
          </a:xfrm>
        </p:spPr>
        <p:txBody>
          <a:bodyPr/>
          <a:lstStyle/>
          <a:p>
            <a:r>
              <a:rPr lang="en-GB" sz="6000" dirty="0"/>
              <a:t>When an increase in one factor is mirrored by an decrease in another.</a:t>
            </a:r>
            <a:endParaRPr lang="en-GB" sz="7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Negative correlation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8281181" y="954455"/>
            <a:ext cx="3526522"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line of best fit goes from the top left to the bottom right.</a:t>
            </a:r>
            <a:endParaRPr lang="en-GB" sz="1000" i="1" dirty="0">
              <a:solidFill>
                <a:schemeClr val="bg1"/>
              </a:solidFill>
            </a:endParaRPr>
          </a:p>
        </p:txBody>
      </p:sp>
      <p:pic>
        <p:nvPicPr>
          <p:cNvPr id="5" name="Picture 4">
            <a:extLst>
              <a:ext uri="{FF2B5EF4-FFF2-40B4-BE49-F238E27FC236}">
                <a16:creationId xmlns:a16="http://schemas.microsoft.com/office/drawing/2014/main" id="{2D3ED7DA-9B0B-498B-9584-D4175E07D73E}"/>
              </a:ext>
            </a:extLst>
          </p:cNvPr>
          <p:cNvPicPr>
            <a:picLocks noChangeAspect="1"/>
          </p:cNvPicPr>
          <p:nvPr/>
        </p:nvPicPr>
        <p:blipFill>
          <a:blip r:embed="rId4"/>
          <a:stretch>
            <a:fillRect/>
          </a:stretch>
        </p:blipFill>
        <p:spPr>
          <a:xfrm>
            <a:off x="8279703" y="1629256"/>
            <a:ext cx="3528000" cy="3069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908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974106" cy="2971051"/>
          </a:xfrm>
        </p:spPr>
        <p:txBody>
          <a:bodyPr/>
          <a:lstStyle/>
          <a:p>
            <a:r>
              <a:rPr lang="en-GB" sz="6000" dirty="0"/>
              <a:t>A line graph which shows a sideways view of a landscape.</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Cross section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7734925" y="804982"/>
            <a:ext cx="4072778"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Cross sections of river depths are drawn using negative numbers so that the line graph looks like depth, rather than height.</a:t>
            </a:r>
            <a:endParaRPr lang="en-GB" sz="800" i="1" dirty="0">
              <a:solidFill>
                <a:schemeClr val="bg1"/>
              </a:solidFill>
            </a:endParaRPr>
          </a:p>
        </p:txBody>
      </p:sp>
      <p:pic>
        <p:nvPicPr>
          <p:cNvPr id="7" name="Picture 6">
            <a:extLst>
              <a:ext uri="{FF2B5EF4-FFF2-40B4-BE49-F238E27FC236}">
                <a16:creationId xmlns:a16="http://schemas.microsoft.com/office/drawing/2014/main" id="{863EA06F-E329-4C8B-A21A-D2FBE6F60E5C}"/>
              </a:ext>
            </a:extLst>
          </p:cNvPr>
          <p:cNvPicPr>
            <a:picLocks noChangeAspect="1"/>
          </p:cNvPicPr>
          <p:nvPr/>
        </p:nvPicPr>
        <p:blipFill rotWithShape="1">
          <a:blip r:embed="rId4"/>
          <a:srcRect l="13235" t="10726" r="20660" b="13981"/>
          <a:stretch/>
        </p:blipFill>
        <p:spPr>
          <a:xfrm>
            <a:off x="7734925" y="1655031"/>
            <a:ext cx="4072778" cy="312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1823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228937" cy="2971051"/>
          </a:xfrm>
        </p:spPr>
        <p:txBody>
          <a:bodyPr/>
          <a:lstStyle/>
          <a:p>
            <a:r>
              <a:rPr lang="en-GB" sz="6000" dirty="0"/>
              <a:t>Selecting a person to interview or site to measure, at random.</a:t>
            </a:r>
            <a:endParaRPr lang="en-GB" sz="66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Random sampling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7435119" y="1230185"/>
            <a:ext cx="4372583"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Random sampling is unbiased as particular people or places are not specifically selected.</a:t>
            </a:r>
            <a:endParaRPr lang="en-GB" sz="600" i="1" dirty="0">
              <a:solidFill>
                <a:schemeClr val="bg1"/>
              </a:solidFill>
            </a:endParaRPr>
          </a:p>
        </p:txBody>
      </p:sp>
      <p:pic>
        <p:nvPicPr>
          <p:cNvPr id="1026" name="Picture 2" descr="Image result for random sampling">
            <a:extLst>
              <a:ext uri="{FF2B5EF4-FFF2-40B4-BE49-F238E27FC236}">
                <a16:creationId xmlns:a16="http://schemas.microsoft.com/office/drawing/2014/main" id="{BE148EFC-498C-47E9-A160-4FE3904BF1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03"/>
          <a:stretch/>
        </p:blipFill>
        <p:spPr bwMode="auto">
          <a:xfrm>
            <a:off x="7435120" y="1858963"/>
            <a:ext cx="4372583" cy="2839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7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228937" cy="2971051"/>
          </a:xfrm>
        </p:spPr>
        <p:txBody>
          <a:bodyPr/>
          <a:lstStyle/>
          <a:p>
            <a:r>
              <a:rPr lang="en-GB" sz="6600" dirty="0"/>
              <a:t>Collecting data in an ordered or regular way.</a:t>
            </a:r>
            <a:endParaRPr lang="en-GB" sz="8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Systematic sampling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7279295" y="1736463"/>
            <a:ext cx="4528408"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In a systematic sample you might measure noise pollution every 10 metres along a street.</a:t>
            </a:r>
            <a:endParaRPr lang="en-GB" sz="600" i="1" dirty="0">
              <a:solidFill>
                <a:schemeClr val="bg1"/>
              </a:solidFill>
            </a:endParaRPr>
          </a:p>
        </p:txBody>
      </p:sp>
      <p:pic>
        <p:nvPicPr>
          <p:cNvPr id="3076" name="Picture 4" descr="Image result for systematic sampling">
            <a:extLst>
              <a:ext uri="{FF2B5EF4-FFF2-40B4-BE49-F238E27FC236}">
                <a16:creationId xmlns:a16="http://schemas.microsoft.com/office/drawing/2014/main" id="{12E5E872-FC3D-4CB6-AB18-1A2E2618D2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1" t="27157" r="3717" b="14574"/>
          <a:stretch/>
        </p:blipFill>
        <p:spPr bwMode="auto">
          <a:xfrm>
            <a:off x="7279294" y="2413416"/>
            <a:ext cx="4528408" cy="1968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36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228937" cy="2971051"/>
          </a:xfrm>
        </p:spPr>
        <p:txBody>
          <a:bodyPr/>
          <a:lstStyle/>
          <a:p>
            <a:r>
              <a:rPr lang="en-GB" dirty="0"/>
              <a:t>Dividing sampling into groups, e.g. five people from each age year group in a school.</a:t>
            </a:r>
            <a:endParaRPr lang="en-GB" sz="66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Stratified sampling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7435120" y="1100807"/>
            <a:ext cx="4563963"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formula for working out a stratified sample is:</a:t>
            </a:r>
          </a:p>
          <a:p>
            <a:pPr algn="ctr"/>
            <a:r>
              <a:rPr lang="en-GB" sz="1400" i="1" dirty="0">
                <a:solidFill>
                  <a:schemeClr val="bg1"/>
                </a:solidFill>
              </a:rPr>
              <a:t>(size of whole sample ÷ size of population) × size of layer</a:t>
            </a:r>
          </a:p>
        </p:txBody>
      </p:sp>
      <p:pic>
        <p:nvPicPr>
          <p:cNvPr id="5" name="Picture 4">
            <a:extLst>
              <a:ext uri="{FF2B5EF4-FFF2-40B4-BE49-F238E27FC236}">
                <a16:creationId xmlns:a16="http://schemas.microsoft.com/office/drawing/2014/main" id="{139A82A9-C65A-4114-BCBF-04FC5D4DC612}"/>
              </a:ext>
            </a:extLst>
          </p:cNvPr>
          <p:cNvPicPr>
            <a:picLocks noChangeAspect="1"/>
          </p:cNvPicPr>
          <p:nvPr/>
        </p:nvPicPr>
        <p:blipFill>
          <a:blip r:embed="rId4"/>
          <a:stretch>
            <a:fillRect/>
          </a:stretch>
        </p:blipFill>
        <p:spPr>
          <a:xfrm>
            <a:off x="7686910" y="1940841"/>
            <a:ext cx="4120794" cy="2579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2078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708623" cy="2971051"/>
          </a:xfrm>
        </p:spPr>
        <p:txBody>
          <a:bodyPr/>
          <a:lstStyle/>
          <a:p>
            <a:r>
              <a:rPr lang="en-GB" sz="6200" dirty="0"/>
              <a:t>This is the middle value in a data set.</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Median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8089801" y="899349"/>
            <a:ext cx="3717902"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median is found by ordering the numbers in </a:t>
            </a:r>
            <a:r>
              <a:rPr lang="en-GB" sz="1400" b="1" i="1" dirty="0">
                <a:solidFill>
                  <a:schemeClr val="bg1"/>
                </a:solidFill>
              </a:rPr>
              <a:t>ascending</a:t>
            </a:r>
            <a:r>
              <a:rPr lang="en-GB" sz="1400" i="1" dirty="0">
                <a:solidFill>
                  <a:schemeClr val="bg1"/>
                </a:solidFill>
              </a:rPr>
              <a:t> order and looking for the middle number.</a:t>
            </a:r>
          </a:p>
        </p:txBody>
      </p:sp>
      <p:pic>
        <p:nvPicPr>
          <p:cNvPr id="4098" name="Picture 2" descr="Image result for what is the median">
            <a:extLst>
              <a:ext uri="{FF2B5EF4-FFF2-40B4-BE49-F238E27FC236}">
                <a16:creationId xmlns:a16="http://schemas.microsoft.com/office/drawing/2014/main" id="{FFD6D9EA-3E15-42DA-B4F5-CFD7EC784D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82" t="9274" r="17496" b="10820"/>
          <a:stretch/>
        </p:blipFill>
        <p:spPr bwMode="auto">
          <a:xfrm>
            <a:off x="8089802" y="1809267"/>
            <a:ext cx="3717902" cy="2889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73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618683" cy="2971051"/>
          </a:xfrm>
        </p:spPr>
        <p:txBody>
          <a:bodyPr/>
          <a:lstStyle/>
          <a:p>
            <a:r>
              <a:rPr lang="en-GB" sz="7200" dirty="0"/>
              <a:t>The average number in a data set.</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Mean (average)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8D8ED53-6460-4CE5-8265-F5E24F814004}"/>
              </a:ext>
            </a:extLst>
          </p:cNvPr>
          <p:cNvSpPr txBox="1"/>
          <p:nvPr/>
        </p:nvSpPr>
        <p:spPr>
          <a:xfrm>
            <a:off x="6771467" y="2112670"/>
            <a:ext cx="5091309"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mean is calculated by adding up all the numbers and dividing by the total number of numbers.</a:t>
            </a:r>
            <a:endParaRPr lang="en-GB" sz="1100" i="1" dirty="0">
              <a:solidFill>
                <a:schemeClr val="bg1"/>
              </a:solidFill>
            </a:endParaRPr>
          </a:p>
        </p:txBody>
      </p:sp>
      <p:pic>
        <p:nvPicPr>
          <p:cNvPr id="5" name="Picture 4">
            <a:extLst>
              <a:ext uri="{FF2B5EF4-FFF2-40B4-BE49-F238E27FC236}">
                <a16:creationId xmlns:a16="http://schemas.microsoft.com/office/drawing/2014/main" id="{9A3F1924-84C7-4FB5-8874-F3C814C630ED}"/>
              </a:ext>
            </a:extLst>
          </p:cNvPr>
          <p:cNvPicPr>
            <a:picLocks noChangeAspect="1"/>
          </p:cNvPicPr>
          <p:nvPr/>
        </p:nvPicPr>
        <p:blipFill>
          <a:blip r:embed="rId4"/>
          <a:stretch>
            <a:fillRect/>
          </a:stretch>
        </p:blipFill>
        <p:spPr>
          <a:xfrm>
            <a:off x="6771467" y="2808168"/>
            <a:ext cx="5091309" cy="153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8856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648663" cy="2971051"/>
          </a:xfrm>
        </p:spPr>
        <p:txBody>
          <a:bodyPr/>
          <a:lstStyle/>
          <a:p>
            <a:r>
              <a:rPr lang="en-GB" dirty="0"/>
              <a:t>The difference between the largest and smallest number in a set of data.</a:t>
            </a:r>
            <a:endParaRPr lang="en-GB" sz="7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Range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F98C2834-1AC7-49B5-8098-0952F6D43E0B}"/>
              </a:ext>
            </a:extLst>
          </p:cNvPr>
          <p:cNvPicPr>
            <a:picLocks noChangeAspect="1"/>
          </p:cNvPicPr>
          <p:nvPr/>
        </p:nvPicPr>
        <p:blipFill>
          <a:blip r:embed="rId4"/>
          <a:stretch>
            <a:fillRect/>
          </a:stretch>
        </p:blipFill>
        <p:spPr>
          <a:xfrm>
            <a:off x="7896884" y="2300847"/>
            <a:ext cx="3910819" cy="1554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779E14BC-BCEF-45EA-85B6-DE176F1E5275}"/>
              </a:ext>
            </a:extLst>
          </p:cNvPr>
          <p:cNvSpPr txBox="1"/>
          <p:nvPr/>
        </p:nvSpPr>
        <p:spPr>
          <a:xfrm>
            <a:off x="7896884" y="1412759"/>
            <a:ext cx="3910819"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range is more easily found by ordering the numbers in </a:t>
            </a:r>
            <a:r>
              <a:rPr lang="en-GB" sz="1400" b="1" i="1" dirty="0">
                <a:solidFill>
                  <a:schemeClr val="bg1"/>
                </a:solidFill>
              </a:rPr>
              <a:t>ascending</a:t>
            </a:r>
            <a:r>
              <a:rPr lang="en-GB" sz="1400" i="1" dirty="0">
                <a:solidFill>
                  <a:schemeClr val="bg1"/>
                </a:solidFill>
              </a:rPr>
              <a:t> order (smallest to largest).</a:t>
            </a:r>
          </a:p>
        </p:txBody>
      </p:sp>
    </p:spTree>
    <p:extLst>
      <p:ext uri="{BB962C8B-B14F-4D97-AF65-F5344CB8AC3E}">
        <p14:creationId xmlns:p14="http://schemas.microsoft.com/office/powerpoint/2010/main" val="3488667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648663" cy="2971051"/>
          </a:xfrm>
        </p:spPr>
        <p:txBody>
          <a:bodyPr/>
          <a:lstStyle/>
          <a:p>
            <a:r>
              <a:rPr lang="en-GB" sz="6000" dirty="0"/>
              <a:t>These are the values that divide the list of numbers into equal quarters.</a:t>
            </a:r>
            <a:endParaRPr lang="en-GB" sz="8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06184" y="5212608"/>
            <a:ext cx="11601519" cy="1159710"/>
          </a:xfrm>
        </p:spPr>
        <p:txBody>
          <a:bodyPr>
            <a:normAutofit/>
          </a:bodyPr>
          <a:lstStyle/>
          <a:p>
            <a:r>
              <a:rPr lang="en-GB" sz="6600" b="1" dirty="0">
                <a:solidFill>
                  <a:schemeClr val="bg1"/>
                </a:solidFill>
              </a:rPr>
              <a:t>Lower &amp; upper quartiles</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779E14BC-BCEF-45EA-85B6-DE176F1E5275}"/>
              </a:ext>
            </a:extLst>
          </p:cNvPr>
          <p:cNvSpPr txBox="1"/>
          <p:nvPr/>
        </p:nvSpPr>
        <p:spPr>
          <a:xfrm>
            <a:off x="7854846" y="2030974"/>
            <a:ext cx="4087769" cy="523220"/>
          </a:xfrm>
          <a:prstGeom prst="rect">
            <a:avLst/>
          </a:prstGeom>
          <a:solidFill>
            <a:schemeClr val="accent3">
              <a:lumMod val="60000"/>
              <a:lumOff val="40000"/>
            </a:schemeClr>
          </a:solidFill>
          <a:ln w="28575">
            <a:solidFill>
              <a:schemeClr val="bg1"/>
            </a:solidFill>
          </a:ln>
        </p:spPr>
        <p:txBody>
          <a:bodyPr wrap="square" rtlCol="0">
            <a:spAutoFit/>
          </a:bodyPr>
          <a:lstStyle/>
          <a:p>
            <a:pPr marL="285750" indent="-285750">
              <a:buFont typeface="Arial" panose="020B0604020202020204" pitchFamily="34" charset="0"/>
              <a:buChar char="•"/>
            </a:pPr>
            <a:r>
              <a:rPr lang="en-GB" sz="1400" i="1" dirty="0">
                <a:solidFill>
                  <a:schemeClr val="bg1"/>
                </a:solidFill>
              </a:rPr>
              <a:t>Lower quartile is the (n + 1) ÷ 4 </a:t>
            </a:r>
            <a:r>
              <a:rPr lang="en-GB" sz="1400" i="1" baseline="30000" dirty="0" err="1">
                <a:solidFill>
                  <a:schemeClr val="bg1"/>
                </a:solidFill>
              </a:rPr>
              <a:t>th</a:t>
            </a:r>
            <a:r>
              <a:rPr lang="en-GB" sz="1400" i="1" dirty="0">
                <a:solidFill>
                  <a:schemeClr val="bg1"/>
                </a:solidFill>
              </a:rPr>
              <a:t> value.</a:t>
            </a:r>
          </a:p>
          <a:p>
            <a:pPr marL="285750" indent="-285750">
              <a:buFont typeface="Arial" panose="020B0604020202020204" pitchFamily="34" charset="0"/>
              <a:buChar char="•"/>
            </a:pPr>
            <a:r>
              <a:rPr lang="en-GB" sz="1400" i="1" dirty="0">
                <a:solidFill>
                  <a:schemeClr val="bg1"/>
                </a:solidFill>
              </a:rPr>
              <a:t>Upper quartile is the 3 (n + 1) ÷ 4 </a:t>
            </a:r>
            <a:r>
              <a:rPr lang="en-GB" sz="1400" i="1" baseline="30000" dirty="0" err="1">
                <a:solidFill>
                  <a:schemeClr val="bg1"/>
                </a:solidFill>
              </a:rPr>
              <a:t>th</a:t>
            </a:r>
            <a:r>
              <a:rPr lang="en-GB" sz="1400" i="1" dirty="0">
                <a:solidFill>
                  <a:schemeClr val="bg1"/>
                </a:solidFill>
              </a:rPr>
              <a:t> value.</a:t>
            </a:r>
          </a:p>
        </p:txBody>
      </p:sp>
      <p:pic>
        <p:nvPicPr>
          <p:cNvPr id="5" name="Picture 4">
            <a:extLst>
              <a:ext uri="{FF2B5EF4-FFF2-40B4-BE49-F238E27FC236}">
                <a16:creationId xmlns:a16="http://schemas.microsoft.com/office/drawing/2014/main" id="{72A40ADB-CBC6-4A77-8032-FF14712C0B79}"/>
              </a:ext>
            </a:extLst>
          </p:cNvPr>
          <p:cNvPicPr>
            <a:picLocks noChangeAspect="1"/>
          </p:cNvPicPr>
          <p:nvPr/>
        </p:nvPicPr>
        <p:blipFill>
          <a:blip r:embed="rId4"/>
          <a:stretch>
            <a:fillRect/>
          </a:stretch>
        </p:blipFill>
        <p:spPr>
          <a:xfrm>
            <a:off x="7854846" y="2753276"/>
            <a:ext cx="4041331" cy="1537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1317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453791" cy="2971051"/>
          </a:xfrm>
        </p:spPr>
        <p:txBody>
          <a:bodyPr/>
          <a:lstStyle/>
          <a:p>
            <a:r>
              <a:rPr lang="en-GB" sz="6000" dirty="0"/>
              <a:t>This is the difference between the upper quartile and lower quartile.</a:t>
            </a:r>
            <a:endParaRPr lang="en-GB" sz="8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Interquartile range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9EFF9AE8-3571-4B52-AFF1-367FFE405B2A}"/>
              </a:ext>
            </a:extLst>
          </p:cNvPr>
          <p:cNvPicPr>
            <a:picLocks noChangeAspect="1"/>
          </p:cNvPicPr>
          <p:nvPr/>
        </p:nvPicPr>
        <p:blipFill>
          <a:blip r:embed="rId4"/>
          <a:stretch>
            <a:fillRect/>
          </a:stretch>
        </p:blipFill>
        <p:spPr>
          <a:xfrm>
            <a:off x="7789589" y="3429000"/>
            <a:ext cx="4041331" cy="1047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C2A8605-C76C-490A-A332-8F91F1BB8BA2}"/>
              </a:ext>
            </a:extLst>
          </p:cNvPr>
          <p:cNvPicPr>
            <a:picLocks noChangeAspect="1"/>
          </p:cNvPicPr>
          <p:nvPr/>
        </p:nvPicPr>
        <p:blipFill>
          <a:blip r:embed="rId5"/>
          <a:stretch>
            <a:fillRect/>
          </a:stretch>
        </p:blipFill>
        <p:spPr>
          <a:xfrm>
            <a:off x="7789589" y="1738653"/>
            <a:ext cx="4041331" cy="1537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654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453792" cy="2971051"/>
          </a:xfrm>
        </p:spPr>
        <p:txBody>
          <a:bodyPr/>
          <a:lstStyle/>
          <a:p>
            <a:r>
              <a:rPr lang="en-GB" dirty="0"/>
              <a:t>A feature of a map used to tell users how to work out distances. </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5848"/>
            <a:ext cx="11601519" cy="1159710"/>
          </a:xfrm>
        </p:spPr>
        <p:txBody>
          <a:bodyPr>
            <a:normAutofit/>
          </a:bodyPr>
          <a:lstStyle/>
          <a:p>
            <a:r>
              <a:rPr lang="en-GB" sz="6600" b="1" dirty="0">
                <a:solidFill>
                  <a:schemeClr val="bg1"/>
                </a:solidFill>
              </a:rPr>
              <a:t>Scale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8003024" y="855463"/>
            <a:ext cx="3996060"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If the scale is 1:50,000 it means that every 1 cm on the map represents 50,000 cm in the real world.</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2050" name="Picture 2" descr="http://www.bbc.co.uk/staticarchive/64aec08c20234e94921e59850f0602e0c1dd0761.png">
            <a:extLst>
              <a:ext uri="{FF2B5EF4-FFF2-40B4-BE49-F238E27FC236}">
                <a16:creationId xmlns:a16="http://schemas.microsoft.com/office/drawing/2014/main" id="{1340DC38-D715-4DCA-B5A5-9C0ACDF07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1444" y="1732525"/>
            <a:ext cx="2960555" cy="2960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19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408819" cy="2971051"/>
          </a:xfrm>
        </p:spPr>
        <p:txBody>
          <a:bodyPr/>
          <a:lstStyle/>
          <a:p>
            <a:r>
              <a:rPr lang="en-GB" dirty="0"/>
              <a:t>This is the number that occurs most often in a set of data.</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447640" y="5212608"/>
            <a:ext cx="11601519" cy="1159710"/>
          </a:xfrm>
        </p:spPr>
        <p:txBody>
          <a:bodyPr>
            <a:normAutofit/>
          </a:bodyPr>
          <a:lstStyle/>
          <a:p>
            <a:r>
              <a:rPr lang="en-GB" sz="6600" b="1" dirty="0">
                <a:solidFill>
                  <a:schemeClr val="bg1"/>
                </a:solidFill>
              </a:rPr>
              <a:t>Mode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20406505-38CF-48A3-81DB-C47526F60A5D}"/>
              </a:ext>
            </a:extLst>
          </p:cNvPr>
          <p:cNvPicPr>
            <a:picLocks noChangeAspect="1"/>
          </p:cNvPicPr>
          <p:nvPr/>
        </p:nvPicPr>
        <p:blipFill>
          <a:blip r:embed="rId4"/>
          <a:stretch>
            <a:fillRect/>
          </a:stretch>
        </p:blipFill>
        <p:spPr>
          <a:xfrm>
            <a:off x="7855342" y="2480415"/>
            <a:ext cx="3910820" cy="1424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692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408819" cy="2971051"/>
          </a:xfrm>
        </p:spPr>
        <p:txBody>
          <a:bodyPr/>
          <a:lstStyle/>
          <a:p>
            <a:r>
              <a:rPr lang="en-GB" sz="6000" dirty="0"/>
              <a:t>The group with the highest frequency.</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447640" y="5212608"/>
            <a:ext cx="11601519" cy="1159710"/>
          </a:xfrm>
        </p:spPr>
        <p:txBody>
          <a:bodyPr>
            <a:normAutofit/>
          </a:bodyPr>
          <a:lstStyle/>
          <a:p>
            <a:r>
              <a:rPr lang="en-GB" sz="6600" b="1" dirty="0">
                <a:solidFill>
                  <a:schemeClr val="bg1"/>
                </a:solidFill>
              </a:rPr>
              <a:t>Modal class</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0B79731F-D3B7-404E-AAAD-430ED8FD62F1}"/>
              </a:ext>
            </a:extLst>
          </p:cNvPr>
          <p:cNvPicPr>
            <a:picLocks noChangeAspect="1"/>
          </p:cNvPicPr>
          <p:nvPr/>
        </p:nvPicPr>
        <p:blipFill>
          <a:blip r:embed="rId4"/>
          <a:stretch>
            <a:fillRect/>
          </a:stretch>
        </p:blipFill>
        <p:spPr>
          <a:xfrm>
            <a:off x="7963836" y="2760337"/>
            <a:ext cx="3680223" cy="16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7310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6813206" cy="2971051"/>
          </a:xfrm>
        </p:spPr>
        <p:txBody>
          <a:bodyPr/>
          <a:lstStyle/>
          <a:p>
            <a:r>
              <a:rPr lang="en-GB" sz="6000" dirty="0"/>
              <a:t>The percent by which a certain figure has fallen.</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447640" y="5212608"/>
            <a:ext cx="11601519" cy="1159710"/>
          </a:xfrm>
        </p:spPr>
        <p:txBody>
          <a:bodyPr>
            <a:normAutofit/>
          </a:bodyPr>
          <a:lstStyle/>
          <a:p>
            <a:r>
              <a:rPr lang="en-GB" sz="6600" b="1" dirty="0">
                <a:solidFill>
                  <a:schemeClr val="bg1"/>
                </a:solidFill>
              </a:rPr>
              <a:t>Percentage decrease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23815103-2920-4FAB-82A9-D86E2DF2C644}"/>
              </a:ext>
            </a:extLst>
          </p:cNvPr>
          <p:cNvSpPr txBox="1"/>
          <p:nvPr/>
        </p:nvSpPr>
        <p:spPr>
          <a:xfrm>
            <a:off x="7225259" y="1731740"/>
            <a:ext cx="4582444"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Percentage decrease = </a:t>
            </a:r>
          </a:p>
          <a:p>
            <a:pPr algn="ctr"/>
            <a:r>
              <a:rPr lang="en-GB" sz="1400" i="1" dirty="0">
                <a:solidFill>
                  <a:schemeClr val="bg1"/>
                </a:solidFill>
              </a:rPr>
              <a:t>(decrease ÷ original number) × 100</a:t>
            </a:r>
            <a:endParaRPr lang="en-GB" sz="1100" i="1" dirty="0">
              <a:solidFill>
                <a:schemeClr val="bg1"/>
              </a:solidFill>
            </a:endParaRPr>
          </a:p>
        </p:txBody>
      </p:sp>
      <p:pic>
        <p:nvPicPr>
          <p:cNvPr id="7" name="Picture 6">
            <a:extLst>
              <a:ext uri="{FF2B5EF4-FFF2-40B4-BE49-F238E27FC236}">
                <a16:creationId xmlns:a16="http://schemas.microsoft.com/office/drawing/2014/main" id="{723CD87B-5F16-4CAD-956A-DFB26ABFC4FF}"/>
              </a:ext>
            </a:extLst>
          </p:cNvPr>
          <p:cNvPicPr>
            <a:picLocks noChangeAspect="1"/>
          </p:cNvPicPr>
          <p:nvPr/>
        </p:nvPicPr>
        <p:blipFill>
          <a:blip r:embed="rId4"/>
          <a:stretch>
            <a:fillRect/>
          </a:stretch>
        </p:blipFill>
        <p:spPr>
          <a:xfrm>
            <a:off x="7225259" y="2383436"/>
            <a:ext cx="4582444" cy="2227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935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303888" cy="2971051"/>
          </a:xfrm>
        </p:spPr>
        <p:txBody>
          <a:bodyPr/>
          <a:lstStyle/>
          <a:p>
            <a:r>
              <a:rPr lang="en-GB" sz="6600" dirty="0"/>
              <a:t>The percent by which a certain figure has risen.</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447640" y="5212608"/>
            <a:ext cx="11601519" cy="1159710"/>
          </a:xfrm>
        </p:spPr>
        <p:txBody>
          <a:bodyPr>
            <a:normAutofit/>
          </a:bodyPr>
          <a:lstStyle/>
          <a:p>
            <a:r>
              <a:rPr lang="en-GB" sz="6600" b="1" dirty="0">
                <a:solidFill>
                  <a:schemeClr val="bg1"/>
                </a:solidFill>
              </a:rPr>
              <a:t>Percentage increase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22D1F638-6064-442D-9187-C7111EA0253D}"/>
              </a:ext>
            </a:extLst>
          </p:cNvPr>
          <p:cNvSpPr txBox="1"/>
          <p:nvPr/>
        </p:nvSpPr>
        <p:spPr>
          <a:xfrm>
            <a:off x="7510071" y="1646707"/>
            <a:ext cx="4297630"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Percentage increase = </a:t>
            </a:r>
          </a:p>
          <a:p>
            <a:pPr algn="ctr"/>
            <a:r>
              <a:rPr lang="en-GB" sz="1400" i="1" dirty="0">
                <a:solidFill>
                  <a:schemeClr val="bg1"/>
                </a:solidFill>
              </a:rPr>
              <a:t>(increase ÷ original number) × 100</a:t>
            </a:r>
            <a:endParaRPr lang="en-GB" sz="1100" i="1" dirty="0">
              <a:solidFill>
                <a:schemeClr val="bg1"/>
              </a:solidFill>
            </a:endParaRPr>
          </a:p>
        </p:txBody>
      </p:sp>
      <p:pic>
        <p:nvPicPr>
          <p:cNvPr id="7" name="Picture 6">
            <a:extLst>
              <a:ext uri="{FF2B5EF4-FFF2-40B4-BE49-F238E27FC236}">
                <a16:creationId xmlns:a16="http://schemas.microsoft.com/office/drawing/2014/main" id="{431D7FB0-A919-4CF5-8D7E-D3E8B0D32B97}"/>
              </a:ext>
            </a:extLst>
          </p:cNvPr>
          <p:cNvPicPr>
            <a:picLocks noChangeAspect="1"/>
          </p:cNvPicPr>
          <p:nvPr/>
        </p:nvPicPr>
        <p:blipFill>
          <a:blip r:embed="rId4"/>
          <a:stretch>
            <a:fillRect/>
          </a:stretch>
        </p:blipFill>
        <p:spPr>
          <a:xfrm>
            <a:off x="7510071" y="2297698"/>
            <a:ext cx="4297629" cy="2314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9467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839193" cy="2971051"/>
          </a:xfrm>
        </p:spPr>
        <p:txBody>
          <a:bodyPr/>
          <a:lstStyle/>
          <a:p>
            <a:r>
              <a:rPr lang="en-GB" dirty="0"/>
              <a:t>When a value is found within the data set, using the line of best fit. </a:t>
            </a:r>
            <a:endParaRPr lang="en-GB" sz="63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447640" y="5212608"/>
            <a:ext cx="11601519" cy="1159710"/>
          </a:xfrm>
        </p:spPr>
        <p:txBody>
          <a:bodyPr>
            <a:normAutofit/>
          </a:bodyPr>
          <a:lstStyle/>
          <a:p>
            <a:r>
              <a:rPr lang="en-GB" sz="6600" b="1" dirty="0">
                <a:solidFill>
                  <a:schemeClr val="bg1"/>
                </a:solidFill>
              </a:rPr>
              <a:t>Interpolate trend</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22D1F638-6064-442D-9187-C7111EA0253D}"/>
              </a:ext>
            </a:extLst>
          </p:cNvPr>
          <p:cNvSpPr txBox="1"/>
          <p:nvPr/>
        </p:nvSpPr>
        <p:spPr>
          <a:xfrm>
            <a:off x="7944787" y="1100521"/>
            <a:ext cx="3644353"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The value was not originally plotted, but can be read off the line of best fit.</a:t>
            </a:r>
            <a:endParaRPr lang="en-GB" sz="1000" i="1" dirty="0">
              <a:solidFill>
                <a:schemeClr val="bg1"/>
              </a:solidFill>
            </a:endParaRPr>
          </a:p>
        </p:txBody>
      </p:sp>
      <p:pic>
        <p:nvPicPr>
          <p:cNvPr id="5" name="Picture 4">
            <a:extLst>
              <a:ext uri="{FF2B5EF4-FFF2-40B4-BE49-F238E27FC236}">
                <a16:creationId xmlns:a16="http://schemas.microsoft.com/office/drawing/2014/main" id="{37DE416C-A7AD-499B-BC5F-D77E53F83770}"/>
              </a:ext>
            </a:extLst>
          </p:cNvPr>
          <p:cNvPicPr>
            <a:picLocks noChangeAspect="1"/>
          </p:cNvPicPr>
          <p:nvPr/>
        </p:nvPicPr>
        <p:blipFill>
          <a:blip r:embed="rId4"/>
          <a:stretch>
            <a:fillRect/>
          </a:stretch>
        </p:blipFill>
        <p:spPr>
          <a:xfrm>
            <a:off x="7944787" y="1757913"/>
            <a:ext cx="3644353" cy="297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6951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6839193" cy="2971051"/>
          </a:xfrm>
        </p:spPr>
        <p:txBody>
          <a:bodyPr/>
          <a:lstStyle/>
          <a:p>
            <a:r>
              <a:rPr lang="en-GB" sz="6600" dirty="0"/>
              <a:t>When a value is found outside of the data set</a:t>
            </a:r>
            <a:endParaRPr lang="en-GB" sz="7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447640" y="5212608"/>
            <a:ext cx="11601519" cy="1159710"/>
          </a:xfrm>
        </p:spPr>
        <p:txBody>
          <a:bodyPr>
            <a:normAutofit/>
          </a:bodyPr>
          <a:lstStyle/>
          <a:p>
            <a:r>
              <a:rPr lang="en-GB" sz="6600" b="1" dirty="0">
                <a:solidFill>
                  <a:schemeClr val="bg1"/>
                </a:solidFill>
              </a:rPr>
              <a:t>Extrapolate trend</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sp>
        <p:nvSpPr>
          <p:cNvPr id="10" name="AutoShape 4" descr="Image result for line of best fit">
            <a:extLst>
              <a:ext uri="{FF2B5EF4-FFF2-40B4-BE49-F238E27FC236}">
                <a16:creationId xmlns:a16="http://schemas.microsoft.com/office/drawing/2014/main" id="{C4179D72-ECBC-4D07-B926-621FF5476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22D1F638-6064-442D-9187-C7111EA0253D}"/>
              </a:ext>
            </a:extLst>
          </p:cNvPr>
          <p:cNvSpPr txBox="1"/>
          <p:nvPr/>
        </p:nvSpPr>
        <p:spPr>
          <a:xfrm>
            <a:off x="8148671" y="902402"/>
            <a:ext cx="3543658" cy="954107"/>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Extrapolation may provide uncertain results as it is based on extending the line of best fit beyond a known set of data.</a:t>
            </a:r>
            <a:endParaRPr lang="en-GB" sz="800" i="1" dirty="0">
              <a:solidFill>
                <a:schemeClr val="bg1"/>
              </a:solidFill>
            </a:endParaRPr>
          </a:p>
        </p:txBody>
      </p:sp>
      <p:pic>
        <p:nvPicPr>
          <p:cNvPr id="7" name="Picture 6">
            <a:extLst>
              <a:ext uri="{FF2B5EF4-FFF2-40B4-BE49-F238E27FC236}">
                <a16:creationId xmlns:a16="http://schemas.microsoft.com/office/drawing/2014/main" id="{51DBD78A-2577-41AB-A1F3-5D583DCE7908}"/>
              </a:ext>
            </a:extLst>
          </p:cNvPr>
          <p:cNvPicPr>
            <a:picLocks noChangeAspect="1"/>
          </p:cNvPicPr>
          <p:nvPr/>
        </p:nvPicPr>
        <p:blipFill>
          <a:blip r:embed="rId4"/>
          <a:stretch>
            <a:fillRect/>
          </a:stretch>
        </p:blipFill>
        <p:spPr>
          <a:xfrm>
            <a:off x="8148671" y="1992445"/>
            <a:ext cx="3543658" cy="266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480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453792" cy="2971051"/>
          </a:xfrm>
        </p:spPr>
        <p:txBody>
          <a:bodyPr/>
          <a:lstStyle/>
          <a:p>
            <a:r>
              <a:rPr lang="en-GB" dirty="0"/>
              <a:t>These measures of location on  map can come in the form of 4 or 6 figures.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Grid reference </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900699" y="939213"/>
            <a:ext cx="3996060"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When reading grid references always remember: </a:t>
            </a:r>
            <a:r>
              <a:rPr lang="en-GB" sz="1400" b="1" i="1" dirty="0">
                <a:solidFill>
                  <a:schemeClr val="bg1"/>
                </a:solidFill>
              </a:rPr>
              <a:t>along the corridor and up the stairs.</a:t>
            </a:r>
            <a:endParaRPr lang="en-GB" sz="1400" i="1" dirty="0">
              <a:solidFill>
                <a:schemeClr val="bg1"/>
              </a:solidFill>
            </a:endParaRP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3074" name="Picture 2" descr="Image result for map grid references">
            <a:extLst>
              <a:ext uri="{FF2B5EF4-FFF2-40B4-BE49-F238E27FC236}">
                <a16:creationId xmlns:a16="http://schemas.microsoft.com/office/drawing/2014/main" id="{3BB0D9E8-2855-4393-8650-5C4D996387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95" t="2404" r="15656" b="7082"/>
          <a:stretch/>
        </p:blipFill>
        <p:spPr bwMode="auto">
          <a:xfrm>
            <a:off x="7900699" y="1851340"/>
            <a:ext cx="3996060" cy="2823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1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333869" cy="2971051"/>
          </a:xfrm>
        </p:spPr>
        <p:txBody>
          <a:bodyPr/>
          <a:lstStyle/>
          <a:p>
            <a:r>
              <a:rPr lang="en-GB" sz="4400" dirty="0"/>
              <a:t>Exact height shown on a map by a black dot with a number next to it. The number is the height above sea level in metres.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Spot height</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987351" y="843910"/>
            <a:ext cx="3820352"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On the map below you see spot heights of 744m, 561m and 597m.</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4098" name="Picture 2" descr="Image result for OS map">
            <a:extLst>
              <a:ext uri="{FF2B5EF4-FFF2-40B4-BE49-F238E27FC236}">
                <a16:creationId xmlns:a16="http://schemas.microsoft.com/office/drawing/2014/main" id="{B227CF6C-77E1-4AEE-8341-DBFB3A492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41621"/>
          <a:stretch/>
        </p:blipFill>
        <p:spPr bwMode="auto">
          <a:xfrm>
            <a:off x="7987351" y="1472688"/>
            <a:ext cx="3766186" cy="3225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8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183968" cy="2971051"/>
          </a:xfrm>
        </p:spPr>
        <p:txBody>
          <a:bodyPr/>
          <a:lstStyle/>
          <a:p>
            <a:r>
              <a:rPr lang="en-GB" dirty="0"/>
              <a:t>A method to show height on maps. The closer the isolines are together, the steeper the land.</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Contour lines</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99976" y="760412"/>
            <a:ext cx="3582023" cy="523220"/>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Ben Nevis the tallest mountain in the British Isles and it is seen below:</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5122" name="Picture 2" descr="Image result for OS map">
            <a:extLst>
              <a:ext uri="{FF2B5EF4-FFF2-40B4-BE49-F238E27FC236}">
                <a16:creationId xmlns:a16="http://schemas.microsoft.com/office/drawing/2014/main" id="{1400454D-D261-4D07-8F15-FE6CBB1FB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713" y="1453951"/>
            <a:ext cx="3527453" cy="3166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6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3" y="1727278"/>
            <a:ext cx="7363849" cy="2971051"/>
          </a:xfrm>
        </p:spPr>
        <p:txBody>
          <a:bodyPr/>
          <a:lstStyle/>
          <a:p>
            <a:r>
              <a:rPr lang="en-GB" sz="4800" dirty="0"/>
              <a:t>Where units of measurement cannot be split up (i.e. number of buildings – you can’t have 1.3 buildings!)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Discrete data</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514184" y="809008"/>
            <a:ext cx="4382575"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Discrete data can only take certain values (e.g. whole numbers) and is mostly plotted on bar charts.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7170" name="Picture 2" descr="Image result for bar chart london">
            <a:extLst>
              <a:ext uri="{FF2B5EF4-FFF2-40B4-BE49-F238E27FC236}">
                <a16:creationId xmlns:a16="http://schemas.microsoft.com/office/drawing/2014/main" id="{FF128586-258A-486A-846F-59C463FD34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2" t="4307" r="2833" b="7778"/>
          <a:stretch/>
        </p:blipFill>
        <p:spPr bwMode="auto">
          <a:xfrm>
            <a:off x="7514183" y="1656816"/>
            <a:ext cx="4382575" cy="3063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5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206184" y="1727278"/>
            <a:ext cx="7378840" cy="2971051"/>
          </a:xfrm>
        </p:spPr>
        <p:txBody>
          <a:bodyPr/>
          <a:lstStyle/>
          <a:p>
            <a:r>
              <a:rPr lang="en-GB" sz="4000" dirty="0"/>
              <a:t>Data where the scale of measurement – e.g. distance - has meaning at all points between the numbers given. For example, we can travel a distance of 1.2 and 1.85 and even 1.632 miles.</a:t>
            </a:r>
            <a:endParaRPr lang="en-GB" sz="36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295240" y="5212608"/>
            <a:ext cx="11601519" cy="1159710"/>
          </a:xfrm>
        </p:spPr>
        <p:txBody>
          <a:bodyPr>
            <a:normAutofit/>
          </a:bodyPr>
          <a:lstStyle/>
          <a:p>
            <a:r>
              <a:rPr lang="en-GB" sz="6600" b="1" dirty="0">
                <a:solidFill>
                  <a:schemeClr val="bg1"/>
                </a:solidFill>
              </a:rPr>
              <a:t>Continuous data</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DFC4-A09E-49CF-9F45-C13DB419F418}"/>
              </a:ext>
            </a:extLst>
          </p:cNvPr>
          <p:cNvSpPr txBox="1"/>
          <p:nvPr/>
        </p:nvSpPr>
        <p:spPr>
          <a:xfrm>
            <a:off x="8281181" y="51794"/>
            <a:ext cx="3910819" cy="373140"/>
          </a:xfrm>
          <a:prstGeom prst="rect">
            <a:avLst/>
          </a:prstGeom>
          <a:noFill/>
        </p:spPr>
        <p:txBody>
          <a:bodyPr wrap="square" rtlCol="0">
            <a:spAutoFit/>
          </a:bodyPr>
          <a:lstStyle/>
          <a:p>
            <a:pPr algn="ctr" fontAlgn="base"/>
            <a:r>
              <a:rPr lang="en-GB" dirty="0"/>
              <a:t>3.4 Geographical skills</a:t>
            </a:r>
          </a:p>
        </p:txBody>
      </p:sp>
      <p:sp>
        <p:nvSpPr>
          <p:cNvPr id="5" name="TextBox 4">
            <a:extLst>
              <a:ext uri="{FF2B5EF4-FFF2-40B4-BE49-F238E27FC236}">
                <a16:creationId xmlns:a16="http://schemas.microsoft.com/office/drawing/2014/main" id="{61F748D6-F0F7-4FC1-B83E-E381ECDAE4F9}"/>
              </a:ext>
            </a:extLst>
          </p:cNvPr>
          <p:cNvSpPr txBox="1"/>
          <p:nvPr/>
        </p:nvSpPr>
        <p:spPr>
          <a:xfrm>
            <a:off x="7799975" y="1099365"/>
            <a:ext cx="4096783" cy="738664"/>
          </a:xfrm>
          <a:prstGeom prst="rect">
            <a:avLst/>
          </a:prstGeom>
          <a:solidFill>
            <a:schemeClr val="accent3">
              <a:lumMod val="60000"/>
              <a:lumOff val="40000"/>
            </a:schemeClr>
          </a:solidFill>
          <a:ln w="28575">
            <a:solidFill>
              <a:schemeClr val="bg1"/>
            </a:solidFill>
          </a:ln>
        </p:spPr>
        <p:txBody>
          <a:bodyPr wrap="square" rtlCol="0">
            <a:spAutoFit/>
          </a:bodyPr>
          <a:lstStyle/>
          <a:p>
            <a:pPr algn="ctr"/>
            <a:r>
              <a:rPr lang="en-GB" sz="1400" i="1" dirty="0">
                <a:solidFill>
                  <a:schemeClr val="bg1"/>
                </a:solidFill>
              </a:rPr>
              <a:t>Temperature and humidity are both good examples of continuous data used by geographers.</a:t>
            </a:r>
          </a:p>
        </p:txBody>
      </p:sp>
      <p:pic>
        <p:nvPicPr>
          <p:cNvPr id="9" name="Picture 8">
            <a:extLst>
              <a:ext uri="{FF2B5EF4-FFF2-40B4-BE49-F238E27FC236}">
                <a16:creationId xmlns:a16="http://schemas.microsoft.com/office/drawing/2014/main" id="{0BCBC2CE-DF5D-4204-96A4-29567A391EC4}"/>
              </a:ext>
            </a:extLst>
          </p:cNvPr>
          <p:cNvPicPr>
            <a:picLocks noChangeAspect="1"/>
          </p:cNvPicPr>
          <p:nvPr/>
        </p:nvPicPr>
        <p:blipFill>
          <a:blip r:embed="rId3"/>
          <a:stretch>
            <a:fillRect/>
          </a:stretch>
        </p:blipFill>
        <p:spPr>
          <a:xfrm>
            <a:off x="10866630" y="5001491"/>
            <a:ext cx="941073" cy="1370827"/>
          </a:xfrm>
          <a:prstGeom prst="rect">
            <a:avLst/>
          </a:prstGeom>
        </p:spPr>
      </p:pic>
      <p:pic>
        <p:nvPicPr>
          <p:cNvPr id="6146" name="Picture 2" descr="Image result for line graph temp london">
            <a:extLst>
              <a:ext uri="{FF2B5EF4-FFF2-40B4-BE49-F238E27FC236}">
                <a16:creationId xmlns:a16="http://schemas.microsoft.com/office/drawing/2014/main" id="{7A63B632-8B62-468A-BE61-1EE299B7B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60" b="14525"/>
          <a:stretch/>
        </p:blipFill>
        <p:spPr bwMode="auto">
          <a:xfrm>
            <a:off x="7799976" y="1943587"/>
            <a:ext cx="4096783" cy="2624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28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5">
      <a:dk1>
        <a:sysClr val="windowText" lastClr="000000"/>
      </a:dk1>
      <a:lt1>
        <a:sysClr val="window" lastClr="FFFFFF"/>
      </a:lt1>
      <a:dk2>
        <a:srgbClr val="212745"/>
      </a:dk2>
      <a:lt2>
        <a:srgbClr val="404B85"/>
      </a:lt2>
      <a:accent1>
        <a:srgbClr val="7F7F7F"/>
      </a:accent1>
      <a:accent2>
        <a:srgbClr val="FFC000"/>
      </a:accent2>
      <a:accent3>
        <a:srgbClr val="A7EA52"/>
      </a:accent3>
      <a:accent4>
        <a:srgbClr val="5DCEAF"/>
      </a:accent4>
      <a:accent5>
        <a:srgbClr val="FF8021"/>
      </a:accent5>
      <a:accent6>
        <a:srgbClr val="F14124"/>
      </a:accent6>
      <a:hlink>
        <a:srgbClr val="56C7AA"/>
      </a:hlink>
      <a:folHlink>
        <a:srgbClr val="59A8D1"/>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7F46B1689CF848ACF6BC1BB10073C4" ma:contentTypeVersion="14" ma:contentTypeDescription="Create a new document." ma:contentTypeScope="" ma:versionID="581ede792cf1df1acc475c19120f1939">
  <xsd:schema xmlns:xsd="http://www.w3.org/2001/XMLSchema" xmlns:xs="http://www.w3.org/2001/XMLSchema" xmlns:p="http://schemas.microsoft.com/office/2006/metadata/properties" xmlns:ns2="21290380-5a25-4bef-a159-d1e761484d24" xmlns:ns3="d16f24d6-c7b3-4502-b893-36891e225e7a" targetNamespace="http://schemas.microsoft.com/office/2006/metadata/properties" ma:root="true" ma:fieldsID="ddb8e90714423ae60ba7656630cfc99e" ns2:_="" ns3:_="">
    <xsd:import namespace="21290380-5a25-4bef-a159-d1e761484d24"/>
    <xsd:import namespace="d16f24d6-c7b3-4502-b893-36891e225e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notes0" minOccurs="0"/>
                <xsd:element ref="ns3:Homework_x0020_and_x0020_writing_x0020_ski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90380-5a25-4bef-a159-d1e761484d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6f24d6-c7b3-4502-b893-36891e225e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0" ma:index="20" nillable="true" ma:displayName="notes" ma:description="additional information for users" ma:format="Dropdown" ma:internalName="notes0">
      <xsd:simpleType>
        <xsd:restriction base="dms:Note">
          <xsd:maxLength value="255"/>
        </xsd:restriction>
      </xsd:simpleType>
    </xsd:element>
    <xsd:element name="Homework_x0020_and_x0020_writing_x0020_skill" ma:index="21" nillable="true" ma:displayName="Homework and writing skill" ma:format="Dropdown" ma:internalName="Homework_x0020_and_x0020_writing_x0020_skil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d16f24d6-c7b3-4502-b893-36891e225e7a" xsi:nil="true"/>
    <Homework_x0020_and_x0020_writing_x0020_skill xmlns="d16f24d6-c7b3-4502-b893-36891e225e7a" xsi:nil="true"/>
  </documentManagement>
</p:properties>
</file>

<file path=customXml/itemProps1.xml><?xml version="1.0" encoding="utf-8"?>
<ds:datastoreItem xmlns:ds="http://schemas.openxmlformats.org/officeDocument/2006/customXml" ds:itemID="{CC38ADDC-F092-4E7C-AE56-99CDF7B1F7A5}"/>
</file>

<file path=customXml/itemProps2.xml><?xml version="1.0" encoding="utf-8"?>
<ds:datastoreItem xmlns:ds="http://schemas.openxmlformats.org/officeDocument/2006/customXml" ds:itemID="{D5DA3870-C2D3-4CEE-945F-3B7893AEEB95}"/>
</file>

<file path=customXml/itemProps3.xml><?xml version="1.0" encoding="utf-8"?>
<ds:datastoreItem xmlns:ds="http://schemas.openxmlformats.org/officeDocument/2006/customXml" ds:itemID="{E9658DE1-7BA2-417A-B065-F8484AAAC3BF}"/>
</file>

<file path=docProps/app.xml><?xml version="1.0" encoding="utf-8"?>
<Properties xmlns="http://schemas.openxmlformats.org/officeDocument/2006/extended-properties" xmlns:vt="http://schemas.openxmlformats.org/officeDocument/2006/docPropsVTypes">
  <Template>TM03457503[[fn=Quotable]]</Template>
  <TotalTime>808</TotalTime>
  <Words>1606</Words>
  <Application>Microsoft Office PowerPoint</Application>
  <PresentationFormat>Widescreen</PresentationFormat>
  <Paragraphs>181</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Century Gothic</vt:lpstr>
      <vt:lpstr>Wingdings 2</vt:lpstr>
      <vt:lpstr>Quotable</vt:lpstr>
      <vt:lpstr>The maps most often used in exams. These include grid references and a key with various symbols.</vt:lpstr>
      <vt:lpstr>Lines of measurement used to determine the precise location of features on the surface of the Earth.</vt:lpstr>
      <vt:lpstr>North, south, east and west are the 4 main points on a compass – Never Eat Shredded Wheat. </vt:lpstr>
      <vt:lpstr>A feature of a map used to tell users how to work out distances. </vt:lpstr>
      <vt:lpstr>These measures of location on  map can come in the form of 4 or 6 figures.</vt:lpstr>
      <vt:lpstr>Exact height shown on a map by a black dot with a number next to it. The number is the height above sea level in metres.</vt:lpstr>
      <vt:lpstr>A method to show height on maps. The closer the isolines are together, the steeper the land.</vt:lpstr>
      <vt:lpstr>Where units of measurement cannot be split up (i.e. number of buildings – you can’t have 1.3 buildings!)</vt:lpstr>
      <vt:lpstr>Data where the scale of measurement – e.g. distance - has meaning at all points between the numbers given. For example, we can travel a distance of 1.2 and 1.85 and even 1.632 miles.</vt:lpstr>
      <vt:lpstr>A visual form of data presentation which uses symbols to represent data.</vt:lpstr>
      <vt:lpstr>Divided bar charts are used to show the frequency in several categories, like ordinary bar charts. It is a type of compound bar chart. But unlike ordinary bar charts, each category is subdivided.</vt:lpstr>
      <vt:lpstr>Bar charts that show how many people of different ages are living in a place or country.</vt:lpstr>
      <vt:lpstr>Charts used to show the numbers of things (or frequency) along a continuous scale.</vt:lpstr>
      <vt:lpstr>Circular charts used to show percentages as a circle divided into segments.</vt:lpstr>
      <vt:lpstr>Graphs which show how data changes over time or space.</vt:lpstr>
      <vt:lpstr>A graph showing climate which combines a bar chart and a line graph.</vt:lpstr>
      <vt:lpstr>Charts which show grouped data as rectangular bars.</vt:lpstr>
      <vt:lpstr>Graphs which show relationships between two sets of data. Points are located using the x and y-axis.</vt:lpstr>
      <vt:lpstr>Graphs are used to show the range of values for a single set of data (e.g. house prices in a neighbourhood).</vt:lpstr>
      <vt:lpstr>Show interval data (data that is linked) as colours. They are sometimes shaded in using one colour, where the darker shades represent high numbers and the lighter shades represent low numbers.</vt:lpstr>
      <vt:lpstr>Isoline maps show lines that join up areas or values that are equal.</vt:lpstr>
      <vt:lpstr>Dot maps show information as individual dots on a map. Each dot might represent more than one of something.</vt:lpstr>
      <vt:lpstr>Lines on a map showing a general direction of movement.</vt:lpstr>
      <vt:lpstr>Lines on a map showing the exact path of movement.</vt:lpstr>
      <vt:lpstr>Symbols scaled according to the size of data (e.g. number of crimes) added to maps to show differences between places. </vt:lpstr>
      <vt:lpstr>A line drawn on scatter graphs which helps to show correlations, or patterns within the data.</vt:lpstr>
      <vt:lpstr>When the points are very close to the line of best fit.</vt:lpstr>
      <vt:lpstr>When the points are far away from the line of best fit.</vt:lpstr>
      <vt:lpstr>When an increase in one factor is mirrored by an increase in another.</vt:lpstr>
      <vt:lpstr>When an increase in one factor is mirrored by an decrease in another.</vt:lpstr>
      <vt:lpstr>A line graph which shows a sideways view of a landscape.</vt:lpstr>
      <vt:lpstr>Selecting a person to interview or site to measure, at random.</vt:lpstr>
      <vt:lpstr>Collecting data in an ordered or regular way.</vt:lpstr>
      <vt:lpstr>Dividing sampling into groups, e.g. five people from each age year group in a school.</vt:lpstr>
      <vt:lpstr>This is the middle value in a data set.</vt:lpstr>
      <vt:lpstr>The average number in a data set.</vt:lpstr>
      <vt:lpstr>The difference between the largest and smallest number in a set of data.</vt:lpstr>
      <vt:lpstr>These are the values that divide the list of numbers into equal quarters.</vt:lpstr>
      <vt:lpstr>This is the difference between the upper quartile and lower quartile.</vt:lpstr>
      <vt:lpstr>This is the number that occurs most often in a set of data.</vt:lpstr>
      <vt:lpstr>The group with the highest frequency.</vt:lpstr>
      <vt:lpstr>The percent by which a certain figure has fallen.</vt:lpstr>
      <vt:lpstr>The percent by which a certain figure has risen.</vt:lpstr>
      <vt:lpstr>When a value is found within the data set, using the line of best fit. </vt:lpstr>
      <vt:lpstr>When a value is found outside of the data 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subdivision of countries is based on the World Bank income classifications (GNI per capita), which in 2018 were Low Income $995 or below, and High Income $12,056 or above.</dc:title>
  <dc:creator>Abdurrahman Perez</dc:creator>
  <cp:lastModifiedBy>a.perez</cp:lastModifiedBy>
  <cp:revision>562</cp:revision>
  <dcterms:created xsi:type="dcterms:W3CDTF">2018-07-26T14:56:25Z</dcterms:created>
  <dcterms:modified xsi:type="dcterms:W3CDTF">2018-09-05T15:22:23Z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0x0101002D7F46B1689CF848ACF6BC1BB10073C4</vt:lpwstr>
  </property>
</Properties>
</file>