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C90A0-0F58-4EA2-84A2-B560595FBCA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072F-67BC-44B9-8F20-6F2A20BD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0DD97-A554-4D8B-A908-C697ABBB04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0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0DD97-A554-4D8B-A908-C697ABBB04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4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0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6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8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4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0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1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181D-9A3E-4CA3-B730-13CBAC15D25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AE6F-1568-47E4-AAD9-32A5DF2A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6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 t="22464" r="8099" b="26699"/>
          <a:stretch/>
        </p:blipFill>
        <p:spPr bwMode="auto">
          <a:xfrm>
            <a:off x="5566227" y="229838"/>
            <a:ext cx="2190294" cy="1109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434107" cy="579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eukaryotic cell?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7137" y="0"/>
            <a:ext cx="2604394" cy="459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prokaryotic cell?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91335"/>
            <a:ext cx="2434107" cy="180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animal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57" y="1196499"/>
            <a:ext cx="1148951" cy="1242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598376"/>
            <a:ext cx="2434107" cy="1932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plant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96" y="3063809"/>
            <a:ext cx="710215" cy="13323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37136" y="583894"/>
            <a:ext cx="2604394" cy="381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function of each of these organelles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Highlight the organelles only found in plants green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537136" y="1052592"/>
          <a:ext cx="2604394" cy="292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Nucleus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Cytoplasm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Cell membrane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Mitochondria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Ribosomes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Cell</a:t>
                      </a:r>
                      <a:r>
                        <a:rPr lang="en-GB" sz="1000" baseline="0" dirty="0" smtClean="0"/>
                        <a:t> wall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Chloroplasts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Vacuole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4632408"/>
            <a:ext cx="2434107" cy="4027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plant cell wall made out of?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5136297"/>
            <a:ext cx="2434107" cy="521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equation for magnification?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6" y="5759429"/>
            <a:ext cx="2429100" cy="10801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meant by the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Magnification -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4559" y="1"/>
            <a:ext cx="2833631" cy="1648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bacterial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4559" y="1778441"/>
            <a:ext cx="2997920" cy="2163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one way in which each of the following cells is adapted to its job: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Nerve cell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Muscle cell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Sperm cell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Root hair cell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Xylem cell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Phloem cell -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37136" y="4527193"/>
            <a:ext cx="2604394" cy="7369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diffusion: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44559" y="4071984"/>
            <a:ext cx="2997920" cy="823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3 factors affect the rate of diffusion: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37136" y="5388369"/>
            <a:ext cx="2604394" cy="1451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one example of diffusion in plants and one in animals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4559" y="5024887"/>
            <a:ext cx="2997920" cy="72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osmosis: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4559" y="5854275"/>
            <a:ext cx="2997920" cy="985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active transport: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an example of active transport in plants: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55460" y="46976"/>
            <a:ext cx="2248930" cy="146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what happens in the different stages of the cell 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1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2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3 -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73084" y="1552821"/>
            <a:ext cx="2292442" cy="1202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following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Chromosome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79524" y="2868384"/>
            <a:ext cx="2279562" cy="481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mitosis important?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45507" y="3526900"/>
            <a:ext cx="3820019" cy="1368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an embryonic stem cell?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an adult stem cell?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meristem tissue?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6724" y="0"/>
            <a:ext cx="184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1 Cell Biology 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81660" y="386353"/>
            <a:ext cx="1683868" cy="1081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therapeutic cell cloning?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45507" y="1563471"/>
            <a:ext cx="1450308" cy="184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job of the flagellum?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plasmid?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job of the slime layer?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45508" y="5008904"/>
            <a:ext cx="3820018" cy="184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some advantages of using stem cells: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some disadvantages of using stem cells: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2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2434107" cy="2202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following terms and give an example of each: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Tissues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 system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7137" y="0"/>
            <a:ext cx="2604394" cy="2202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role 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intestine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intestine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Rectum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10" y="2326502"/>
            <a:ext cx="2689847" cy="2863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digestive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6" y="5314401"/>
            <a:ext cx="2697251" cy="15252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role of the small intestine?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is the small intestine adapted for it’s role?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4559" y="0"/>
            <a:ext cx="2814345" cy="220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how you would use: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Benedict’s reagent to test for sugar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Iodine to test for starch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Biuret solution to test for protein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56818" y="1"/>
            <a:ext cx="4035181" cy="2036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a diagram here to show how enzymes work: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0780" y="2036589"/>
            <a:ext cx="192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2 Organisation 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human digestive system, from the salivary glands at the back of the throat, through the stomach, liver, gall bladder, pancreas, small intestine large intestine, appendix, rectum and anu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38254"/>
          <a:stretch/>
        </p:blipFill>
        <p:spPr bwMode="auto">
          <a:xfrm>
            <a:off x="825012" y="2779631"/>
            <a:ext cx="1113769" cy="20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13874" y="2326502"/>
          <a:ext cx="5245030" cy="17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04">
                <a:tc gridSpan="5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Digestive enzymes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Enzyme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What it breaks down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What it</a:t>
                      </a:r>
                      <a:r>
                        <a:rPr lang="en-GB" sz="1000" baseline="0" dirty="0" smtClean="0"/>
                        <a:t> breaks down into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Where it</a:t>
                      </a:r>
                      <a:r>
                        <a:rPr lang="en-GB" sz="1000" baseline="0" dirty="0" smtClean="0"/>
                        <a:t> is produced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Where it</a:t>
                      </a:r>
                      <a:r>
                        <a:rPr lang="en-GB" sz="1000" baseline="0" dirty="0" smtClean="0"/>
                        <a:t> works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Amylase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Carbohydrase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Protease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Lipase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02345" y="4191881"/>
            <a:ext cx="3189031" cy="2647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Enzymes are made of ____________.  These are made up of _________  _______.  Enzymes are ______________ ___________.  They ________ up reactions by lowering the _____________ ________.  Enzymes have an _________ _______.  This is where the substrate joins.  The active site is _____________________ and ___________ to the corresponding substrate.  Enzymes speed a reaction up but do not ________ it.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Words</a:t>
            </a: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Protein, specific, active site, change, complementary, biological catalysts, amino acids, activation energy, speed.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56819" y="2155536"/>
            <a:ext cx="1806047" cy="19173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is bile produced: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is bile stored: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2 jobs of bile: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</a:t>
            </a: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1464" y="4191881"/>
            <a:ext cx="3871402" cy="2647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this graph: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meant by the term ‘optimum temperature’? </a:t>
            </a: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mage result for graph temperature enzy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76" y="4228840"/>
            <a:ext cx="1874528" cy="13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58904" y="4269783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this graph: 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0062954" y="2402745"/>
            <a:ext cx="2129045" cy="30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graph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optimum pH of: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Pepsin: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Salivary amylase: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Alkaline phosphatase: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fi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/>
          <a:stretch>
            <a:fillRect/>
          </a:stretch>
        </p:blipFill>
        <p:spPr bwMode="auto">
          <a:xfrm>
            <a:off x="10174408" y="2633071"/>
            <a:ext cx="1843276" cy="11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0062954" y="5515748"/>
            <a:ext cx="2129046" cy="1323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meant by the ‘lock and key theory’?</a:t>
            </a:r>
          </a:p>
        </p:txBody>
      </p:sp>
    </p:spTree>
    <p:extLst>
      <p:ext uri="{BB962C8B-B14F-4D97-AF65-F5344CB8AC3E}">
        <p14:creationId xmlns:p14="http://schemas.microsoft.com/office/powerpoint/2010/main" val="143761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21196" y="0"/>
            <a:ext cx="3170804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epidermis, spongy mesophyll, palisade mesophyll, xylem, phloem, guard cells and stomata.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-2"/>
            <a:ext cx="2715904" cy="2052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left atrium, left ventricle, right atrium, right ventricle, aorta, vena cava, pulmonary artery and pulmonary vein on the 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50262"/>
            <a:ext cx="2715904" cy="3450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trachea, bronchi and alveoli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capillary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2191" y="0"/>
            <a:ext cx="2814345" cy="1637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job of the heart?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the left ventricle pump blood 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the right ventricle pump blood 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2192" y="1753326"/>
            <a:ext cx="2814345" cy="1808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job of the pacemaker?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might someone have an artificial pacemaker fitted?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62822" y="0"/>
            <a:ext cx="3142090" cy="38756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function of an artery?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 is an artery adapted for its function?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function of a vein?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is a vein adapted for its function?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function of a capillary?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is a capillary adapted fro its function?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6" y="658829"/>
            <a:ext cx="1207653" cy="1233655"/>
          </a:xfrm>
          <a:prstGeom prst="rect">
            <a:avLst/>
          </a:prstGeom>
        </p:spPr>
      </p:pic>
      <p:pic>
        <p:nvPicPr>
          <p:cNvPr id="1026" name="Picture 2" descr="Image result for lung diagram no labe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8269" r="10065" b="14590"/>
          <a:stretch/>
        </p:blipFill>
        <p:spPr bwMode="auto">
          <a:xfrm>
            <a:off x="754125" y="2411708"/>
            <a:ext cx="1169681" cy="14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veoli capillary network no labe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1"/>
          <a:stretch/>
        </p:blipFill>
        <p:spPr bwMode="auto">
          <a:xfrm>
            <a:off x="678109" y="4208903"/>
            <a:ext cx="1400746" cy="12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832193" y="3677660"/>
            <a:ext cx="2814345" cy="7305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coronary heart disease?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" y="5716731"/>
            <a:ext cx="2715904" cy="472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coronary artery and where would you find them?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32191" y="4497581"/>
            <a:ext cx="2814345" cy="1691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what ways can a heart valve become faulty?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a faulty heart valve be treated?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762820" y="4009039"/>
            <a:ext cx="3142092" cy="1177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cancer?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difference between a benign and a malignant tumour?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762820" y="5319488"/>
            <a:ext cx="3142092" cy="15385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some risk factors for the following diseases: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2 diabetes –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disease –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–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 cancer/ lung disease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6278207"/>
            <a:ext cx="5646535" cy="5797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smoking and alcohol consumption  effect unborn babies?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627" y="507555"/>
            <a:ext cx="1181014" cy="14965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21196" y="2177556"/>
            <a:ext cx="31708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transpiration?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factors affect the rate of transpiration?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21196" y="3321701"/>
            <a:ext cx="317080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translocation?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21194" y="3993740"/>
            <a:ext cx="31708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function of the xylem?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the function of the phloem?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21196" y="5127444"/>
            <a:ext cx="3170804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function of: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Epidermis tissue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Palisade mesophyll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Spongy mesophyll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Meristem tissue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91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10937" cy="176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Define the following terms and give an example of each: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Communicable –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/>
            </a:r>
            <a:br>
              <a:rPr lang="en-GB" sz="1000" dirty="0" smtClean="0">
                <a:solidFill>
                  <a:schemeClr val="tx1"/>
                </a:solidFill>
              </a:rPr>
            </a:br>
            <a:r>
              <a:rPr lang="en-GB" sz="1000" dirty="0" smtClean="0">
                <a:solidFill>
                  <a:schemeClr val="tx1"/>
                </a:solidFill>
              </a:rPr>
              <a:t>Bacteria – 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Virus  – 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Fungi – </a:t>
            </a:r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8729" y="0"/>
            <a:ext cx="2204089" cy="176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What are the different ways pathogens are spread?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By air  – 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Direct contact – 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By water – 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4961" y="0"/>
            <a:ext cx="2552883" cy="2037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(BIOLOGY ONLY) Describe how you would grow useful bacteria in a science lab and how you ensure it is done safely: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5636" y="1"/>
            <a:ext cx="5056363" cy="2228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(BIOLOGY ONLY) Calculating bacterial growth: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Equation for number of times bacteria divide in a set amount of time.</a:t>
            </a: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Equation for calculating the number of bacteria in a population.</a:t>
            </a: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Compare the effectiveness of antibiotics and disinfectants using </a:t>
            </a:r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∏</a:t>
            </a:r>
            <a:r>
              <a:rPr lang="en-GB" sz="1000" dirty="0" smtClean="0">
                <a:solidFill>
                  <a:schemeClr val="tx1"/>
                </a:solidFill>
              </a:rPr>
              <a:t>r</a:t>
            </a:r>
            <a:r>
              <a:rPr lang="en-GB" sz="1000" baseline="30000" dirty="0" smtClean="0">
                <a:solidFill>
                  <a:schemeClr val="tx1"/>
                </a:solidFill>
              </a:rPr>
              <a:t>2</a:t>
            </a:r>
            <a:r>
              <a:rPr lang="en-GB" sz="1000" dirty="0" smtClean="0">
                <a:solidFill>
                  <a:schemeClr val="tx1"/>
                </a:solidFill>
              </a:rPr>
              <a:t> on the image below.</a:t>
            </a: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154" y="1729863"/>
            <a:ext cx="397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/>
              <a:t>Topic 3 Infection &amp; Response </a:t>
            </a:r>
            <a:endParaRPr lang="en-GB" sz="1600" b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2111453"/>
          <a:ext cx="7087843" cy="2590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04">
                <a:tc gridSpan="5"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Different diseases</a:t>
                      </a:r>
                      <a:endParaRPr lang="en-GB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9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Name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Bacteria</a:t>
                      </a:r>
                      <a:r>
                        <a:rPr lang="en-GB" sz="1000" b="1" baseline="0" dirty="0" smtClean="0"/>
                        <a:t> / Virus / Fungi / </a:t>
                      </a:r>
                      <a:r>
                        <a:rPr lang="en-GB" sz="1000" b="1" baseline="0" smtClean="0"/>
                        <a:t>Protist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Symptoms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Problems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Treatments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HIV / AIDS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Salmonella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Malaria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Rose black spot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Gonorrhoea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Measles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Tobacco Mosaic Virus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743066"/>
            <a:ext cx="3725839" cy="209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the role and function of the three types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of white blood cell: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Phagocytosis: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baseline="0" dirty="0" smtClean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baseline="0" dirty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Antibodies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baseline="0" dirty="0" smtClean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baseline="0" dirty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Antitoxins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baseline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90228" y="2264577"/>
            <a:ext cx="2799935" cy="1057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(BIOLOGY ONLY) Describe different plant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defences: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59856" y="4748560"/>
            <a:ext cx="3625757" cy="20910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(BIOLOGY ONLY) How are monoclonal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antibodies made?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baseline="0" dirty="0" smtClean="0"/>
              <a:t>What</a:t>
            </a:r>
            <a:r>
              <a:rPr lang="en-GB" altLang="en-US" sz="1000" dirty="0" smtClean="0"/>
              <a:t> are they used for?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Pregnancy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tests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baseline="0" dirty="0" smtClean="0"/>
              <a:t>Diagnosis of disease</a:t>
            </a:r>
            <a:r>
              <a:rPr lang="en-GB" altLang="en-US" sz="1000" dirty="0" smtClean="0"/>
              <a:t>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Monitoring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Research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Treatment - 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0035658" y="2264577"/>
            <a:ext cx="2129045" cy="2478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what a vaccine is and how it works.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Describe how herd immunity works.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0035658" y="4804007"/>
            <a:ext cx="2129046" cy="20356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Compare the uses of antibiotics and painkillers.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how penicillin was discovered.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788" y="1144303"/>
            <a:ext cx="1228952" cy="92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4876" t="2908" r="57735" b="38175"/>
          <a:stretch/>
        </p:blipFill>
        <p:spPr>
          <a:xfrm>
            <a:off x="11137292" y="1309005"/>
            <a:ext cx="954625" cy="887925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190228" y="3364136"/>
            <a:ext cx="2799934" cy="1270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the stages of drug testing and why each stage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is important: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75885" y="4750885"/>
            <a:ext cx="2533926" cy="844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(BIOLOGY ONLY) How are monoclonal antibodies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used to treat disease?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775882" y="5644342"/>
          <a:ext cx="2533928" cy="111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3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46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57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"/>
            <a:ext cx="3080825" cy="2052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List different risk factors that affect disease:</a:t>
            </a:r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50262"/>
            <a:ext cx="2816125" cy="1858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Describe these, in terms of the graph below: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Casual mechanism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Correlation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97110" y="1"/>
            <a:ext cx="2449428" cy="169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Compare the formation of malignant and benign tumours.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Benign – 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Malignant – 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62822" y="0"/>
            <a:ext cx="3142090" cy="337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b="1" u="sng" dirty="0" smtClean="0"/>
              <a:t>Risk 1: Smoking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Nicotine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Carbon monoxide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Smoking during pregnancy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Carcinogens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Smoking and the heart - </a:t>
            </a: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12292" y="3376245"/>
            <a:ext cx="2134244" cy="3382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the treatments of cancer: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Radiotherapy: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Chemotherapy:</a:t>
            </a: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" y="5716731"/>
            <a:ext cx="2715904" cy="472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What is a coronary artery and where would you find them?</a:t>
            </a: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Image result for effects of smoking on lung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842"/>
            <a:ext cx="3512292" cy="27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lignant and benign tumo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/>
        </p:blipFill>
        <p:spPr bwMode="auto">
          <a:xfrm>
            <a:off x="3131590" y="1727696"/>
            <a:ext cx="2571218" cy="16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988189" y="0"/>
            <a:ext cx="3142090" cy="34325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b="1" u="sng" dirty="0" smtClean="0"/>
              <a:t>Risk 2: Diet, exercise and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Diet, exercise and obesity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Exercise and health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Obesity and type 2 diabetes - </a:t>
            </a: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369083" y="3484948"/>
            <a:ext cx="2761196" cy="32737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b="1" u="sng" dirty="0" smtClean="0"/>
              <a:t>Risk 3: Alcohol and Carcinogens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Alcohol and health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Brain and liver damage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Alcohol and pregnancy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Ionising radiation - </a:t>
            </a:r>
            <a:endParaRPr kumimoji="0" lang="en-GB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762819" y="3484948"/>
            <a:ext cx="3507789" cy="32737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1. Label the different places pathogens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can enter the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2. Describe the protective defences at each place.</a:t>
            </a: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2" name="Picture 2" descr="The human digestive system, from the salivary glands at the back of the throat, through the stomach, liver, gall bladder, pancreas, small intestine large intestine, appendix, rectum and anus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38254"/>
          <a:stretch/>
        </p:blipFill>
        <p:spPr bwMode="auto">
          <a:xfrm>
            <a:off x="6950925" y="4397383"/>
            <a:ext cx="1113769" cy="20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7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8" y="25465"/>
            <a:ext cx="1702329" cy="20384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Describe aerobic respiration: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Summarise the reaction</a:t>
            </a: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Exo/Endothermic?</a:t>
            </a: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Where does it happen?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504" y="25465"/>
            <a:ext cx="4452403" cy="20065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Describe anaerobic respiration: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Summarise the reaction</a:t>
            </a: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Why is lactic acid bad for us?</a:t>
            </a: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What is muscle fatigue?</a:t>
            </a: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How do we get rid of the lactic acid?</a:t>
            </a:r>
          </a:p>
          <a:p>
            <a:pPr marL="228600" indent="-2286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How does anaerobic respiration in yeast and plants differ from mammals?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72310" y="-1"/>
            <a:ext cx="1236618" cy="2257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(HIGHER) How does an oxygen debt form: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0331" y="1"/>
            <a:ext cx="4641668" cy="2063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Label each part of the structure of a leaf: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000" dirty="0" smtClean="0">
                <a:solidFill>
                  <a:schemeClr val="tx1"/>
                </a:solidFill>
              </a:rPr>
              <a:t>Describe the role of each part and explain how it is adapted for photosynthesis.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277" y="2005845"/>
            <a:ext cx="2079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/>
              <a:t>Topic 4 Bioenergetics</a:t>
            </a:r>
            <a:endParaRPr lang="en-GB" sz="1600" b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9035" y="2133600"/>
          <a:ext cx="3893798" cy="257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Comparing Photosynthesis and Respiration</a:t>
                      </a:r>
                      <a:endParaRPr lang="en-GB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2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Name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Photosynthesis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Respiration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Word Equation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Symbol Equation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Reactants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Products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Who does it?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When do they do</a:t>
                      </a:r>
                      <a:r>
                        <a:rPr lang="en-GB" sz="1000" b="1" baseline="0" dirty="0" smtClean="0"/>
                        <a:t> it?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Where does it happen?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709" y="4743066"/>
            <a:ext cx="3940578" cy="209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the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body’s response to exercise: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Muscles - 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dirty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Glycogen - 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dirty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Heart rate - 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dirty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US" altLang="en-US" sz="1000" dirty="0" smtClean="0"/>
              <a:t>Breathing rate - 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dirty="0" smtClean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en-US" altLang="en-US" sz="1000" baseline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0331" y="2133599"/>
            <a:ext cx="2682240" cy="36227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the </a:t>
            </a:r>
            <a:r>
              <a:rPr lang="en-GB" altLang="en-US" sz="1000" dirty="0"/>
              <a:t>l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imiting factors for photosynthesis.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Temperature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Light intensity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Concentration of CO</a:t>
            </a:r>
            <a:r>
              <a:rPr kumimoji="0" lang="en-GB" altLang="en-US" sz="1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77988" y="5791656"/>
            <a:ext cx="4535083" cy="970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Discuss metabolism and the liver</a:t>
            </a: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</a:pPr>
            <a:r>
              <a:rPr lang="en-GB" altLang="en-US" sz="1000" dirty="0"/>
              <a:t>I</a:t>
            </a:r>
            <a:r>
              <a:rPr lang="en-GB" altLang="en-US" sz="1000" dirty="0" smtClean="0"/>
              <a:t>t’s role –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</a:pPr>
            <a:r>
              <a:rPr lang="en-GB" altLang="en-US" sz="1000" dirty="0" smtClean="0"/>
              <a:t>Removing lactic acid –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</a:pPr>
            <a:r>
              <a:rPr lang="en-GB" altLang="en-US" sz="1000" dirty="0" smtClean="0"/>
              <a:t>List metabolic reaction examples –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endParaRPr lang="en-GB" altLang="en-US" sz="1000" dirty="0" smtClean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0293531" y="2101869"/>
            <a:ext cx="1862530" cy="28996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Describe the different ways plants use glucose: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Cellulose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Starch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Proteins and nitrates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Lipids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Glucose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0293531" y="5039414"/>
            <a:ext cx="1862530" cy="17231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Describe the ways mammals use energy from respiration: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Building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Muscles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Temperature – 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990623" y="2329411"/>
            <a:ext cx="3509661" cy="17115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(HIGHER) Making photosynthesis more efficient: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Greenhouse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Polytunnels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GB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Hydroponics -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001520" y="5776190"/>
            <a:ext cx="1596007" cy="986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How are mitochondria adapted for respiration: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000" dirty="0" smtClean="0"/>
              <a:t>2.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195" r="18586" b="7669"/>
          <a:stretch/>
        </p:blipFill>
        <p:spPr>
          <a:xfrm>
            <a:off x="9871165" y="37940"/>
            <a:ext cx="1713427" cy="172495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001521" y="4076279"/>
          <a:ext cx="3507407" cy="162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2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Factor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Advantages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Disadvantages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44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Greenhouse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Polytunnels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Hydroponics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064" t="4019" r="35160"/>
          <a:stretch/>
        </p:blipFill>
        <p:spPr>
          <a:xfrm>
            <a:off x="9098407" y="4547319"/>
            <a:ext cx="1114665" cy="1164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91" t="4172" r="68877" b="6069"/>
          <a:stretch/>
        </p:blipFill>
        <p:spPr>
          <a:xfrm>
            <a:off x="9146238" y="3430918"/>
            <a:ext cx="1066834" cy="10922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66610" t="3347" r="1469" b="6059"/>
          <a:stretch/>
        </p:blipFill>
        <p:spPr>
          <a:xfrm>
            <a:off x="9202755" y="2370526"/>
            <a:ext cx="1010317" cy="9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38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7F46B1689CF848ACF6BC1BB10073C4" ma:contentTypeVersion="13" ma:contentTypeDescription="Create a new document." ma:contentTypeScope="" ma:versionID="5144a8132a200d97df59f22f4bcd74d9">
  <xsd:schema xmlns:xsd="http://www.w3.org/2001/XMLSchema" xmlns:xs="http://www.w3.org/2001/XMLSchema" xmlns:p="http://schemas.microsoft.com/office/2006/metadata/properties" xmlns:ns2="21290380-5a25-4bef-a159-d1e761484d24" xmlns:ns3="d16f24d6-c7b3-4502-b893-36891e225e7a" targetNamespace="http://schemas.microsoft.com/office/2006/metadata/properties" ma:root="true" ma:fieldsID="eaa3513a4aee5a3fddf26c90c0084f9e" ns2:_="" ns3:_="">
    <xsd:import namespace="21290380-5a25-4bef-a159-d1e761484d24"/>
    <xsd:import namespace="d16f24d6-c7b3-4502-b893-36891e225e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90380-5a25-4bef-a159-d1e76148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f24d6-c7b3-4502-b893-36891e225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0" ma:index="20" nillable="true" ma:displayName="notes" ma:description="additional information for users" ma:format="Dropdown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d16f24d6-c7b3-4502-b893-36891e225e7a" xsi:nil="true"/>
  </documentManagement>
</p:properties>
</file>

<file path=customXml/itemProps1.xml><?xml version="1.0" encoding="utf-8"?>
<ds:datastoreItem xmlns:ds="http://schemas.openxmlformats.org/officeDocument/2006/customXml" ds:itemID="{959E1C78-83BC-4658-AA68-C86FF5B20F1C}"/>
</file>

<file path=customXml/itemProps2.xml><?xml version="1.0" encoding="utf-8"?>
<ds:datastoreItem xmlns:ds="http://schemas.openxmlformats.org/officeDocument/2006/customXml" ds:itemID="{7C5415BD-4A85-4FB6-9632-27DAAE224FB1}"/>
</file>

<file path=customXml/itemProps3.xml><?xml version="1.0" encoding="utf-8"?>
<ds:datastoreItem xmlns:ds="http://schemas.openxmlformats.org/officeDocument/2006/customXml" ds:itemID="{A78BC846-70EF-4445-95D0-4A7C8D6677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Widescreen</PresentationFormat>
  <Paragraphs>651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Appleton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Thomas-Montgomery</dc:creator>
  <cp:lastModifiedBy>Jessica Thomas-Montgomery</cp:lastModifiedBy>
  <cp:revision>1</cp:revision>
  <dcterms:created xsi:type="dcterms:W3CDTF">2018-11-19T08:43:25Z</dcterms:created>
  <dcterms:modified xsi:type="dcterms:W3CDTF">2018-11-19T08:44:01Z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0x0101002D7F46B1689CF848ACF6BC1BB10073C4</vt:lpwstr>
  </property>
</Properties>
</file>