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60" r:id="rId2"/>
    <p:sldId id="316" r:id="rId3"/>
    <p:sldId id="327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8" r:id="rId13"/>
    <p:sldId id="293" r:id="rId14"/>
    <p:sldId id="292" r:id="rId15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arela Round" panose="020B0604020202020204" charset="-79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433"/>
    <a:srgbClr val="D34A44"/>
    <a:srgbClr val="7BD100"/>
    <a:srgbClr val="64DE00"/>
    <a:srgbClr val="000000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421E6D-B7F0-476B-A5C3-4FA04852433D}">
  <a:tblStyle styleId="{36421E6D-B7F0-476B-A5C3-4FA04852433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91" d="100"/>
          <a:sy n="91" d="100"/>
        </p:scale>
        <p:origin x="8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5755D-DF81-4673-B897-56F38CD8D4EB}" type="datetimeFigureOut">
              <a:rPr lang="en-GB" smtClean="0"/>
              <a:t>15/10/2019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A7D9C-26AD-4664-8945-F67E6AD4B7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191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992688" y="3611563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725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41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rter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07" y="28599"/>
            <a:ext cx="3810000" cy="2857500"/>
          </a:xfrm>
          <a:prstGeom prst="rect">
            <a:avLst/>
          </a:prstGeom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032674" y="2161800"/>
            <a:ext cx="50787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44450" y="1432590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1799860">
            <a:off x="8472674" y="3105703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1527899">
            <a:off x="453202" y="3864920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775778" y="3374077"/>
            <a:ext cx="450000" cy="4500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505616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772950" y="-36363"/>
            <a:ext cx="398100" cy="3981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040267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605692" y="562825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415225" y="126631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479239" y="22205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371264" y="4390603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567943" y="263309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 check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 userDrawn="1"/>
        </p:nvSpPr>
        <p:spPr>
          <a:xfrm rot="10800000" flipH="1">
            <a:off x="0" y="4394700"/>
            <a:ext cx="9144000" cy="74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/>
          <p:nvPr/>
        </p:nvSpPr>
        <p:spPr>
          <a:xfrm rot="10800000" flipH="1">
            <a:off x="25" y="0"/>
            <a:ext cx="9144000" cy="439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 rot="10800000" flipH="1">
            <a:off x="600362" y="446821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10800000" flipH="1">
            <a:off x="2072752" y="4401279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 rot="-9504435" flipH="1">
            <a:off x="1719785" y="4902830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 rot="10800000" flipH="1">
            <a:off x="7099012" y="4898763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 rot="9749673" flipH="1">
            <a:off x="6663924" y="445373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 rot="9301861" flipH="1">
            <a:off x="8006334" y="4464262"/>
            <a:ext cx="260110" cy="26011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10800000" flipH="1">
            <a:off x="990537" y="4864099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rot="9577518" flipH="1">
            <a:off x="108259" y="4767237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 flipH="1">
            <a:off x="1289705" y="4512590"/>
            <a:ext cx="179463" cy="17946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10800000" flipH="1">
            <a:off x="8761762" y="4596249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 rot="10800000" flipH="1">
            <a:off x="8309194" y="4823445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 rot="10800000" flipH="1">
            <a:off x="7656299" y="4650067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49" y="626998"/>
            <a:ext cx="2562260" cy="192169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960620" y="2197350"/>
            <a:ext cx="845820" cy="53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8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mework">
    <p:bg>
      <p:bgPr>
        <a:solidFill>
          <a:srgbClr val="7BD10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7957722" y="-74673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169"/>
          <p:cNvSpPr/>
          <p:nvPr userDrawn="1"/>
        </p:nvSpPr>
        <p:spPr>
          <a:xfrm>
            <a:off x="0" y="0"/>
            <a:ext cx="975899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56" y="-1367723"/>
            <a:ext cx="6755170" cy="6755170"/>
          </a:xfrm>
          <a:prstGeom prst="rect">
            <a:avLst/>
          </a:prstGeom>
        </p:spPr>
      </p:pic>
      <p:sp>
        <p:nvSpPr>
          <p:cNvPr id="29" name="Shape 170"/>
          <p:cNvSpPr/>
          <p:nvPr userDrawn="1"/>
        </p:nvSpPr>
        <p:spPr>
          <a:xfrm>
            <a:off x="7813718" y="4683128"/>
            <a:ext cx="499200" cy="4992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171"/>
          <p:cNvSpPr/>
          <p:nvPr userDrawn="1"/>
        </p:nvSpPr>
        <p:spPr>
          <a:xfrm rot="2700000">
            <a:off x="-201681" y="3294193"/>
            <a:ext cx="497237" cy="497237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172"/>
          <p:cNvSpPr/>
          <p:nvPr userDrawn="1"/>
        </p:nvSpPr>
        <p:spPr>
          <a:xfrm rot="2700000">
            <a:off x="8520217" y="1141798"/>
            <a:ext cx="719127" cy="719127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173"/>
          <p:cNvSpPr/>
          <p:nvPr userDrawn="1"/>
        </p:nvSpPr>
        <p:spPr>
          <a:xfrm>
            <a:off x="3937884" y="-259474"/>
            <a:ext cx="573600" cy="5736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174"/>
          <p:cNvSpPr/>
          <p:nvPr userDrawn="1"/>
        </p:nvSpPr>
        <p:spPr>
          <a:xfrm rot="-1799089">
            <a:off x="8502777" y="3081720"/>
            <a:ext cx="542048" cy="542048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175"/>
          <p:cNvSpPr/>
          <p:nvPr userDrawn="1"/>
        </p:nvSpPr>
        <p:spPr>
          <a:xfrm rot="-1528015">
            <a:off x="229674" y="4270095"/>
            <a:ext cx="826065" cy="826065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176"/>
          <p:cNvSpPr/>
          <p:nvPr userDrawn="1"/>
        </p:nvSpPr>
        <p:spPr>
          <a:xfrm>
            <a:off x="1240045" y="3562975"/>
            <a:ext cx="412500" cy="4125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177"/>
          <p:cNvSpPr/>
          <p:nvPr userDrawn="1"/>
        </p:nvSpPr>
        <p:spPr>
          <a:xfrm>
            <a:off x="7555136" y="603174"/>
            <a:ext cx="389700" cy="389699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179"/>
          <p:cNvSpPr/>
          <p:nvPr userDrawn="1"/>
        </p:nvSpPr>
        <p:spPr>
          <a:xfrm>
            <a:off x="7957722" y="-74673"/>
            <a:ext cx="355200" cy="3552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180"/>
          <p:cNvSpPr/>
          <p:nvPr userDrawn="1"/>
        </p:nvSpPr>
        <p:spPr>
          <a:xfrm rot="1500134">
            <a:off x="150462" y="1045844"/>
            <a:ext cx="354190" cy="354190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181"/>
          <p:cNvSpPr/>
          <p:nvPr userDrawn="1"/>
        </p:nvSpPr>
        <p:spPr>
          <a:xfrm>
            <a:off x="7709932" y="3989347"/>
            <a:ext cx="511800" cy="511800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182"/>
          <p:cNvSpPr/>
          <p:nvPr userDrawn="1"/>
        </p:nvSpPr>
        <p:spPr>
          <a:xfrm>
            <a:off x="2065152" y="244975"/>
            <a:ext cx="245700" cy="2457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183"/>
          <p:cNvSpPr/>
          <p:nvPr userDrawn="1"/>
        </p:nvSpPr>
        <p:spPr>
          <a:xfrm>
            <a:off x="1857704" y="4581900"/>
            <a:ext cx="238500" cy="238500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184"/>
          <p:cNvSpPr/>
          <p:nvPr userDrawn="1"/>
        </p:nvSpPr>
        <p:spPr>
          <a:xfrm>
            <a:off x="3015532" y="94099"/>
            <a:ext cx="353700" cy="353699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185"/>
          <p:cNvSpPr/>
          <p:nvPr userDrawn="1"/>
        </p:nvSpPr>
        <p:spPr>
          <a:xfrm>
            <a:off x="8092569" y="1729185"/>
            <a:ext cx="239400" cy="2394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186"/>
          <p:cNvSpPr/>
          <p:nvPr userDrawn="1"/>
        </p:nvSpPr>
        <p:spPr>
          <a:xfrm>
            <a:off x="3200947" y="4718269"/>
            <a:ext cx="245700" cy="245700"/>
          </a:xfrm>
          <a:prstGeom prst="donut">
            <a:avLst>
              <a:gd name="adj" fmla="val 3104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187"/>
          <p:cNvSpPr/>
          <p:nvPr userDrawn="1"/>
        </p:nvSpPr>
        <p:spPr>
          <a:xfrm>
            <a:off x="1348281" y="2445798"/>
            <a:ext cx="353700" cy="353700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188"/>
          <p:cNvSpPr/>
          <p:nvPr userDrawn="1"/>
        </p:nvSpPr>
        <p:spPr>
          <a:xfrm>
            <a:off x="5583768" y="4619285"/>
            <a:ext cx="344700" cy="344700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189"/>
          <p:cNvSpPr/>
          <p:nvPr userDrawn="1"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190"/>
          <p:cNvSpPr/>
          <p:nvPr userDrawn="1"/>
        </p:nvSpPr>
        <p:spPr>
          <a:xfrm>
            <a:off x="6422056" y="132476"/>
            <a:ext cx="232200" cy="232200"/>
          </a:xfrm>
          <a:prstGeom prst="frame">
            <a:avLst>
              <a:gd name="adj1" fmla="val 28897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178"/>
          <p:cNvSpPr/>
          <p:nvPr userDrawn="1"/>
        </p:nvSpPr>
        <p:spPr>
          <a:xfrm rot="-722532">
            <a:off x="5012412" y="150865"/>
            <a:ext cx="593868" cy="593868"/>
          </a:xfrm>
          <a:prstGeom prst="mathMultiply">
            <a:avLst>
              <a:gd name="adj1" fmla="val 23520"/>
            </a:avLst>
          </a:prstGeom>
          <a:solidFill>
            <a:schemeClr val="bg1">
              <a:lumMod val="85000"/>
              <a:alpha val="56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5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">
    <p:bg>
      <p:bgPr>
        <a:solidFill>
          <a:srgbClr val="7BD10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7813718" y="4683128"/>
            <a:ext cx="499200" cy="499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700000">
            <a:off x="14774" y="2902621"/>
            <a:ext cx="497237" cy="497237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rot="2700000">
            <a:off x="8520217" y="1141798"/>
            <a:ext cx="719127" cy="719127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251333" y="1552220"/>
            <a:ext cx="573600" cy="573600"/>
          </a:xfrm>
          <a:prstGeom prst="donut">
            <a:avLst>
              <a:gd name="adj" fmla="val 31040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-1799089">
            <a:off x="8502777" y="3081720"/>
            <a:ext cx="542048" cy="542048"/>
          </a:xfrm>
          <a:prstGeom prst="frame">
            <a:avLst>
              <a:gd name="adj1" fmla="val 28897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-1528015">
            <a:off x="184406" y="4107717"/>
            <a:ext cx="826065" cy="826065"/>
          </a:xfrm>
          <a:prstGeom prst="mathMultiply">
            <a:avLst>
              <a:gd name="adj1" fmla="val 23520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1240045" y="3562975"/>
            <a:ext cx="412500" cy="4125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7555136" y="603174"/>
            <a:ext cx="389700" cy="389699"/>
          </a:xfrm>
          <a:prstGeom prst="frame">
            <a:avLst>
              <a:gd name="adj1" fmla="val 28897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-722532">
            <a:off x="970775" y="658602"/>
            <a:ext cx="593868" cy="59386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957722" y="-74673"/>
            <a:ext cx="355200" cy="355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1500134">
            <a:off x="270776" y="190735"/>
            <a:ext cx="354190" cy="35419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7675748" y="3826976"/>
            <a:ext cx="511800" cy="5118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2065152" y="244975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1857704" y="4581900"/>
            <a:ext cx="238500" cy="2385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015532" y="94099"/>
            <a:ext cx="353700" cy="353699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8066931" y="2335938"/>
            <a:ext cx="239400" cy="2394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3200947" y="4718269"/>
            <a:ext cx="245700" cy="2457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/>
          <p:nvPr/>
        </p:nvSpPr>
        <p:spPr>
          <a:xfrm>
            <a:off x="1348281" y="2445798"/>
            <a:ext cx="353700" cy="3537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5583768" y="4619285"/>
            <a:ext cx="344700" cy="344700"/>
          </a:xfrm>
          <a:prstGeom prst="mathMultiply">
            <a:avLst>
              <a:gd name="adj1" fmla="val 23520"/>
            </a:avLst>
          </a:prstGeom>
          <a:solidFill>
            <a:schemeClr val="bg1">
              <a:alpha val="29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-2700000">
            <a:off x="6674441" y="4438128"/>
            <a:ext cx="232072" cy="232072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6422056" y="132476"/>
            <a:ext cx="232200" cy="2322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95" y="650119"/>
            <a:ext cx="74104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0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A5FD-10EB-4E72-AB12-5E851C99A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70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573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4852-69E9-483A-8960-9D67CBB52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2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98" y="0"/>
            <a:ext cx="9259503" cy="5153161"/>
          </a:xfrm>
          <a:prstGeom prst="rect">
            <a:avLst/>
          </a:prstGeom>
        </p:spPr>
      </p:pic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073514" y="2161800"/>
            <a:ext cx="5078700" cy="8199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endParaRPr dirty="0"/>
          </a:p>
        </p:txBody>
      </p:sp>
      <p:sp>
        <p:nvSpPr>
          <p:cNvPr id="61" name="Shape 61"/>
          <p:cNvSpPr/>
          <p:nvPr/>
        </p:nvSpPr>
        <p:spPr>
          <a:xfrm>
            <a:off x="7654702" y="4623011"/>
            <a:ext cx="559200" cy="559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2700000">
            <a:off x="-123994" y="2710383"/>
            <a:ext cx="542633" cy="542633"/>
          </a:xfrm>
          <a:prstGeom prst="frame">
            <a:avLst>
              <a:gd name="adj1" fmla="val 28897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2700000">
            <a:off x="854095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431566" y="1380075"/>
            <a:ext cx="625800" cy="6258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1799860">
            <a:off x="8513514" y="3105703"/>
            <a:ext cx="607242" cy="607242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1527899">
            <a:off x="494042" y="3864920"/>
            <a:ext cx="901480" cy="90148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816618" y="3374077"/>
            <a:ext cx="450000" cy="4500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654702" y="618528"/>
            <a:ext cx="436800" cy="436800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722907">
            <a:off x="152453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813790" y="-36363"/>
            <a:ext cx="398100" cy="3981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498435">
            <a:off x="594552" y="273509"/>
            <a:ext cx="386541" cy="386541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081107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934140" y="209974"/>
            <a:ext cx="268200" cy="268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464233" y="4259284"/>
            <a:ext cx="260100" cy="260100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069854" y="425478"/>
            <a:ext cx="386100" cy="3861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42115" y="2148499"/>
            <a:ext cx="268200" cy="268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456065" y="4449549"/>
            <a:ext cx="268200" cy="268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520079" y="2220578"/>
            <a:ext cx="386100" cy="3861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412104" y="4390603"/>
            <a:ext cx="386100" cy="3861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2700000">
            <a:off x="6378177" y="4348472"/>
            <a:ext cx="260073" cy="260073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608783" y="263309"/>
            <a:ext cx="260100" cy="260100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895518" y="841249"/>
            <a:ext cx="80070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solidFill>
                  <a:srgbClr val="D34A44"/>
                </a:solidFill>
              </a:rPr>
              <a:t>“          ”</a:t>
            </a:r>
            <a:endParaRPr lang="en-GB" sz="16600" dirty="0">
              <a:solidFill>
                <a:srgbClr val="D34A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9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2073514" y="2161800"/>
            <a:ext cx="5078700" cy="8199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endParaRPr dirty="0"/>
          </a:p>
        </p:txBody>
      </p:sp>
      <p:sp>
        <p:nvSpPr>
          <p:cNvPr id="61" name="Shape 61"/>
          <p:cNvSpPr/>
          <p:nvPr/>
        </p:nvSpPr>
        <p:spPr>
          <a:xfrm>
            <a:off x="7654702" y="4623011"/>
            <a:ext cx="559200" cy="559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chemeClr val="bg1">
              <a:alpha val="34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2700000">
            <a:off x="854095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585290" y="1432590"/>
            <a:ext cx="625800" cy="6258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1799860">
            <a:off x="8513514" y="3105703"/>
            <a:ext cx="607242" cy="607242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1527899">
            <a:off x="494042" y="3864920"/>
            <a:ext cx="901480" cy="90148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816618" y="3374077"/>
            <a:ext cx="450000" cy="4500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546456" y="831025"/>
            <a:ext cx="436800" cy="436800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722907">
            <a:off x="152453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813790" y="-36363"/>
            <a:ext cx="398100" cy="3981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498435">
            <a:off x="594552" y="273509"/>
            <a:ext cx="386541" cy="386541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081107" y="3312272"/>
            <a:ext cx="573600" cy="5736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934140" y="209974"/>
            <a:ext cx="268200" cy="268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464233" y="4259284"/>
            <a:ext cx="260100" cy="260100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069854" y="425478"/>
            <a:ext cx="386100" cy="3861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42115" y="2148499"/>
            <a:ext cx="268200" cy="268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456065" y="4449549"/>
            <a:ext cx="268200" cy="268200"/>
          </a:xfrm>
          <a:prstGeom prst="donut">
            <a:avLst>
              <a:gd name="adj" fmla="val 3104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520079" y="2220578"/>
            <a:ext cx="386100" cy="3861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5412104" y="4390603"/>
            <a:ext cx="386100" cy="386100"/>
          </a:xfrm>
          <a:prstGeom prst="mathMultiply">
            <a:avLst>
              <a:gd name="adj1" fmla="val 23520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2700000">
            <a:off x="6378177" y="4348472"/>
            <a:ext cx="260073" cy="260073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5608783" y="263309"/>
            <a:ext cx="260100" cy="260100"/>
          </a:xfrm>
          <a:prstGeom prst="frame">
            <a:avLst>
              <a:gd name="adj1" fmla="val 28897"/>
            </a:avLst>
          </a:prstGeom>
          <a:solidFill>
            <a:schemeClr val="bg1">
              <a:alpha val="17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957910" y="694818"/>
            <a:ext cx="80070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dirty="0" smtClean="0">
                <a:solidFill>
                  <a:srgbClr val="7BD100"/>
                </a:solidFill>
              </a:rPr>
              <a:t>“          ”</a:t>
            </a:r>
            <a:endParaRPr lang="en-GB" sz="16600" dirty="0">
              <a:solidFill>
                <a:srgbClr val="7BD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25124" y="1074367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1527899">
            <a:off x="329338" y="3994114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73244" y="4834013"/>
            <a:ext cx="450000" cy="4500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505616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817475" y="-93719"/>
            <a:ext cx="539994" cy="539994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893300" y="209974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07770" y="15488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097383" y="394905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5902413" y="429746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80"/>
          <p:cNvSpPr/>
          <p:nvPr userDrawn="1"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4696" y="210814"/>
            <a:ext cx="1353398" cy="1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revisit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25124" y="1074367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1527899">
            <a:off x="329338" y="3994114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73244" y="4834013"/>
            <a:ext cx="450000" cy="4500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505616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817475" y="-93719"/>
            <a:ext cx="539994" cy="539994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893300" y="209974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07770" y="15488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4097383" y="394905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6651273" y="1139062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80"/>
          <p:cNvSpPr/>
          <p:nvPr userDrawn="1"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7"/>
              </a:clrFrom>
              <a:clrTo>
                <a:srgbClr val="FFFF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22" y="-734843"/>
            <a:ext cx="6224345" cy="46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ary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6817475" y="-93719"/>
            <a:ext cx="539994" cy="539994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61"/>
          <p:cNvSpPr/>
          <p:nvPr userDrawn="1"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62"/>
          <p:cNvSpPr/>
          <p:nvPr userDrawn="1"/>
        </p:nvSpPr>
        <p:spPr>
          <a:xfrm rot="2700000">
            <a:off x="24134" y="2443238"/>
            <a:ext cx="542633" cy="54263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63"/>
          <p:cNvSpPr/>
          <p:nvPr userDrawn="1"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64"/>
          <p:cNvSpPr/>
          <p:nvPr userDrawn="1"/>
        </p:nvSpPr>
        <p:spPr>
          <a:xfrm>
            <a:off x="225124" y="1074367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65"/>
          <p:cNvSpPr/>
          <p:nvPr userDrawn="1"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66"/>
          <p:cNvSpPr/>
          <p:nvPr userDrawn="1"/>
        </p:nvSpPr>
        <p:spPr>
          <a:xfrm rot="-1527899">
            <a:off x="8265902" y="2084985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67"/>
          <p:cNvSpPr/>
          <p:nvPr userDrawn="1"/>
        </p:nvSpPr>
        <p:spPr>
          <a:xfrm>
            <a:off x="330035" y="4209616"/>
            <a:ext cx="915474" cy="915474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68"/>
          <p:cNvSpPr/>
          <p:nvPr userDrawn="1"/>
        </p:nvSpPr>
        <p:spPr>
          <a:xfrm>
            <a:off x="7177062" y="915323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69"/>
          <p:cNvSpPr/>
          <p:nvPr userDrawn="1"/>
        </p:nvSpPr>
        <p:spPr>
          <a:xfrm rot="-722907">
            <a:off x="1474371" y="68339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70"/>
          <p:cNvSpPr/>
          <p:nvPr userDrawn="1"/>
        </p:nvSpPr>
        <p:spPr>
          <a:xfrm>
            <a:off x="6089437" y="111875"/>
            <a:ext cx="539994" cy="539994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71"/>
          <p:cNvSpPr/>
          <p:nvPr userDrawn="1"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72"/>
          <p:cNvSpPr/>
          <p:nvPr userDrawn="1"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73"/>
          <p:cNvSpPr/>
          <p:nvPr userDrawn="1"/>
        </p:nvSpPr>
        <p:spPr>
          <a:xfrm>
            <a:off x="1544730" y="999623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74"/>
          <p:cNvSpPr/>
          <p:nvPr userDrawn="1"/>
        </p:nvSpPr>
        <p:spPr>
          <a:xfrm>
            <a:off x="753715" y="3334305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75"/>
          <p:cNvSpPr/>
          <p:nvPr userDrawn="1"/>
        </p:nvSpPr>
        <p:spPr>
          <a:xfrm>
            <a:off x="1678634" y="375600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76"/>
          <p:cNvSpPr/>
          <p:nvPr userDrawn="1"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77"/>
          <p:cNvSpPr/>
          <p:nvPr userDrawn="1"/>
        </p:nvSpPr>
        <p:spPr>
          <a:xfrm>
            <a:off x="2553442" y="4478508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78"/>
          <p:cNvSpPr/>
          <p:nvPr userDrawn="1"/>
        </p:nvSpPr>
        <p:spPr>
          <a:xfrm>
            <a:off x="4097383" y="394905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79"/>
          <p:cNvSpPr/>
          <p:nvPr userDrawn="1"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80"/>
          <p:cNvSpPr/>
          <p:nvPr userDrawn="1"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" name="Shape 81"/>
          <p:cNvSpPr/>
          <p:nvPr userDrawn="1"/>
        </p:nvSpPr>
        <p:spPr>
          <a:xfrm>
            <a:off x="2617678" y="262378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80"/>
          <p:cNvSpPr/>
          <p:nvPr userDrawn="1"/>
        </p:nvSpPr>
        <p:spPr>
          <a:xfrm rot="17677572">
            <a:off x="8226918" y="-124467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0336" y="-235493"/>
            <a:ext cx="2328950" cy="2336536"/>
          </a:xfrm>
          <a:prstGeom prst="rect">
            <a:avLst/>
          </a:prstGeom>
        </p:spPr>
      </p:pic>
      <p:sp>
        <p:nvSpPr>
          <p:cNvPr id="53" name="TextBox 52"/>
          <p:cNvSpPr txBox="1"/>
          <p:nvPr userDrawn="1"/>
        </p:nvSpPr>
        <p:spPr>
          <a:xfrm>
            <a:off x="3217025" y="1664373"/>
            <a:ext cx="21197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PLENARY</a:t>
            </a:r>
            <a:endParaRPr lang="en-GB" sz="2500" dirty="0">
              <a:solidFill>
                <a:srgbClr val="7BD100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929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225124" y="1074367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rot="-1527899">
            <a:off x="329338" y="3994114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573244" y="4834013"/>
            <a:ext cx="450000" cy="4500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7505616" y="831025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6817475" y="-93719"/>
            <a:ext cx="539994" cy="539994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155193" y="259655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107770" y="15488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448271" y="34598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1" name="Shape 81"/>
          <p:cNvSpPr/>
          <p:nvPr/>
        </p:nvSpPr>
        <p:spPr>
          <a:xfrm>
            <a:off x="6644443" y="971315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80"/>
          <p:cNvSpPr/>
          <p:nvPr userDrawn="1"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43794" y="76827"/>
            <a:ext cx="2271358" cy="233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8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39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25" y="0"/>
            <a:ext cx="9144000" cy="106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1063500"/>
            <a:ext cx="9144000" cy="40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868550" y="0"/>
            <a:ext cx="7407000" cy="1063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800"/>
            </a:lvl1pPr>
            <a:lvl2pPr lvl="1">
              <a:spcBef>
                <a:spcPts val="0"/>
              </a:spcBef>
              <a:buSzPct val="100000"/>
              <a:defRPr sz="2800"/>
            </a:lvl2pPr>
            <a:lvl3pPr lvl="2">
              <a:spcBef>
                <a:spcPts val="0"/>
              </a:spcBef>
              <a:buSzPct val="100000"/>
              <a:defRPr sz="2800"/>
            </a:lvl3pPr>
            <a:lvl4pPr lvl="3">
              <a:spcBef>
                <a:spcPts val="0"/>
              </a:spcBef>
              <a:buSzPct val="100000"/>
              <a:defRPr sz="2800"/>
            </a:lvl4pPr>
            <a:lvl5pPr lvl="4">
              <a:spcBef>
                <a:spcPts val="0"/>
              </a:spcBef>
              <a:buSzPct val="100000"/>
              <a:defRPr sz="2800"/>
            </a:lvl5pPr>
            <a:lvl6pPr lvl="5">
              <a:spcBef>
                <a:spcPts val="0"/>
              </a:spcBef>
              <a:buSzPct val="100000"/>
              <a:defRPr sz="2800"/>
            </a:lvl6pPr>
            <a:lvl7pPr lvl="6">
              <a:spcBef>
                <a:spcPts val="0"/>
              </a:spcBef>
              <a:buSzPct val="100000"/>
              <a:defRPr sz="2800"/>
            </a:lvl7pPr>
            <a:lvl8pPr lvl="7">
              <a:spcBef>
                <a:spcPts val="0"/>
              </a:spcBef>
              <a:buSzPct val="100000"/>
              <a:defRPr sz="2800"/>
            </a:lvl8pPr>
            <a:lvl9pPr lvl="8">
              <a:spcBef>
                <a:spcPts val="0"/>
              </a:spcBef>
              <a:buSzPct val="100000"/>
              <a:defRPr sz="2800"/>
            </a:lvl9pPr>
          </a:lstStyle>
          <a:p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600350" y="319174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1771439" y="586478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 rot="-1295565">
            <a:off x="1719773" y="-14241"/>
            <a:ext cx="260049" cy="260049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7099000" y="-18325"/>
            <a:ext cx="268200" cy="2682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 rot="1050327">
            <a:off x="7064662" y="632408"/>
            <a:ext cx="385975" cy="385975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 rot="1498139">
            <a:off x="8048546" y="669165"/>
            <a:ext cx="260110" cy="26011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272750" y="786917"/>
            <a:ext cx="185100" cy="185100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 rot="1222482">
            <a:off x="108247" y="115142"/>
            <a:ext cx="266258" cy="266258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 rot="2700000">
            <a:off x="1130105" y="721483"/>
            <a:ext cx="179463" cy="179463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8797925" y="686963"/>
            <a:ext cx="185100" cy="185099"/>
          </a:xfrm>
          <a:prstGeom prst="donut">
            <a:avLst>
              <a:gd name="adj" fmla="val 3104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34356" y="190568"/>
            <a:ext cx="266400" cy="266400"/>
          </a:xfrm>
          <a:prstGeom prst="mathMultiply">
            <a:avLst>
              <a:gd name="adj1" fmla="val 23520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7656287" y="319170"/>
            <a:ext cx="179400" cy="179400"/>
          </a:xfrm>
          <a:prstGeom prst="frame">
            <a:avLst>
              <a:gd name="adj1" fmla="val 28897"/>
            </a:avLst>
          </a:prstGeom>
          <a:solidFill>
            <a:srgbClr val="FFFFFF">
              <a:alpha val="24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D1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Varela Round"/>
              <a:buNone/>
              <a:defRPr sz="2400" b="1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68550" y="1411400"/>
            <a:ext cx="7407000" cy="35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7BD100"/>
              </a:buClr>
              <a:buSzPct val="100000"/>
              <a:buFont typeface="Varela Round"/>
              <a:buChar char="×"/>
              <a:defRPr sz="30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480"/>
              </a:spcBef>
              <a:buClr>
                <a:srgbClr val="7BD100"/>
              </a:buClr>
              <a:buSzPct val="1000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480"/>
              </a:spcBef>
              <a:buClr>
                <a:srgbClr val="7BD100"/>
              </a:buClr>
              <a:buSzPct val="100000"/>
              <a:buFont typeface="Varela Round"/>
              <a:buChar char="×"/>
              <a:defRPr sz="24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360"/>
              </a:spcBef>
              <a:buClr>
                <a:srgbClr val="7BD100"/>
              </a:buClr>
              <a:buSzPct val="1000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360"/>
              </a:spcBef>
              <a:buClr>
                <a:srgbClr val="7BD100"/>
              </a:buClr>
              <a:buSzPct val="1000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360"/>
              </a:spcBef>
              <a:buClr>
                <a:srgbClr val="7BD100"/>
              </a:buClr>
              <a:buSzPct val="100000"/>
              <a:buFont typeface="Varela Round"/>
              <a:buChar char="×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360"/>
              </a:spcBef>
              <a:buClr>
                <a:srgbClr val="546973"/>
              </a:buClr>
              <a:buSzPct val="100000"/>
              <a:buFont typeface="Varela Round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360"/>
              </a:spcBef>
              <a:buClr>
                <a:srgbClr val="546973"/>
              </a:buClr>
              <a:buSzPct val="100000"/>
              <a:buFont typeface="Varela Round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360"/>
              </a:spcBef>
              <a:buClr>
                <a:srgbClr val="546973"/>
              </a:buClr>
              <a:buSzPct val="100000"/>
              <a:buFont typeface="Varela Round"/>
              <a:defRPr sz="1800">
                <a:solidFill>
                  <a:srgbClr val="546973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70" r:id="rId3"/>
    <p:sldLayoutId id="2147483660" r:id="rId4"/>
    <p:sldLayoutId id="2147483664" r:id="rId5"/>
    <p:sldLayoutId id="2147483665" r:id="rId6"/>
    <p:sldLayoutId id="2147483662" r:id="rId7"/>
    <p:sldLayoutId id="2147483669" r:id="rId8"/>
    <p:sldLayoutId id="2147483651" r:id="rId9"/>
    <p:sldLayoutId id="2147483663" r:id="rId10"/>
    <p:sldLayoutId id="2147483661" r:id="rId11"/>
    <p:sldLayoutId id="2147483666" r:id="rId12"/>
    <p:sldLayoutId id="2147483667" r:id="rId13"/>
    <p:sldLayoutId id="214748366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43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www.youtube.com/watch?v=OiWwzwFAeSM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Forestmachines.fl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80835" y="2166578"/>
            <a:ext cx="7175863" cy="81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GB" sz="2000" i="0" dirty="0">
                <a:solidFill>
                  <a:schemeClr val="tx1"/>
                </a:solidFill>
              </a:rPr>
              <a:t>Write down </a:t>
            </a:r>
            <a:r>
              <a:rPr lang="en-GB" sz="2000" i="0" dirty="0" smtClean="0">
                <a:solidFill>
                  <a:schemeClr val="tx1"/>
                </a:solidFill>
              </a:rPr>
              <a:t>a definition of the following properties -</a:t>
            </a:r>
            <a:endParaRPr lang="en-GB" sz="2000" i="0" dirty="0">
              <a:solidFill>
                <a:schemeClr val="tx1"/>
              </a:solidFill>
            </a:endParaRPr>
          </a:p>
          <a:p>
            <a:pPr lvl="0">
              <a:buNone/>
            </a:pPr>
            <a:endParaRPr lang="en-GB" sz="2000" i="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GB" sz="2000" i="0" dirty="0">
                <a:solidFill>
                  <a:schemeClr val="tx1"/>
                </a:solidFill>
              </a:rPr>
              <a:t> </a:t>
            </a:r>
            <a:r>
              <a:rPr lang="en-GB" sz="2000" i="0" dirty="0" smtClean="0">
                <a:solidFill>
                  <a:schemeClr val="tx1"/>
                </a:solidFill>
              </a:rPr>
              <a:t>Strength</a:t>
            </a:r>
            <a:endParaRPr lang="en-GB" sz="2000" i="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GB" sz="2000" i="0" dirty="0">
                <a:solidFill>
                  <a:schemeClr val="tx1"/>
                </a:solidFill>
              </a:rPr>
              <a:t> </a:t>
            </a:r>
            <a:r>
              <a:rPr lang="en-GB" sz="2000" i="0" dirty="0" smtClean="0">
                <a:solidFill>
                  <a:schemeClr val="tx1"/>
                </a:solidFill>
              </a:rPr>
              <a:t>Toughness</a:t>
            </a:r>
            <a:endParaRPr lang="en-GB" sz="2000" i="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GB" sz="2000" i="0" dirty="0">
                <a:solidFill>
                  <a:schemeClr val="tx1"/>
                </a:solidFill>
              </a:rPr>
              <a:t> </a:t>
            </a:r>
            <a:r>
              <a:rPr lang="en-GB" sz="2000" i="0" dirty="0" smtClean="0">
                <a:solidFill>
                  <a:schemeClr val="tx1"/>
                </a:solidFill>
              </a:rPr>
              <a:t>Hardness</a:t>
            </a:r>
            <a:endParaRPr lang="en-GB" sz="2000" i="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GB" sz="2000" i="0" dirty="0" smtClean="0">
                <a:solidFill>
                  <a:schemeClr val="tx1"/>
                </a:solidFill>
              </a:rPr>
              <a:t>Malleability</a:t>
            </a:r>
          </a:p>
          <a:p>
            <a:pPr lvl="0">
              <a:buNone/>
            </a:pPr>
            <a:endParaRPr lang="en-GB" sz="2000" i="0" dirty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en-GB" sz="2000" i="0" dirty="0" smtClean="0">
                <a:solidFill>
                  <a:schemeClr val="tx1"/>
                </a:solidFill>
              </a:rPr>
              <a:t>State a material exhibits each property.</a:t>
            </a:r>
            <a:endParaRPr lang="en-GB" sz="2000" i="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" sz="2000" i="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20516" y="4336088"/>
            <a:ext cx="681647" cy="685443"/>
            <a:chOff x="8186045" y="4300228"/>
            <a:chExt cx="681647" cy="6854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713" y="4424636"/>
              <a:ext cx="556979" cy="561035"/>
            </a:xfrm>
            <a:prstGeom prst="rect">
              <a:avLst/>
            </a:prstGeom>
          </p:spPr>
        </p:pic>
        <p:sp>
          <p:nvSpPr>
            <p:cNvPr id="8" name="Shape 178"/>
            <p:cNvSpPr/>
            <p:nvPr/>
          </p:nvSpPr>
          <p:spPr>
            <a:xfrm rot="2758864">
              <a:off x="8186045" y="4300228"/>
              <a:ext cx="249336" cy="249336"/>
            </a:xfrm>
            <a:prstGeom prst="mathMultiply">
              <a:avLst>
                <a:gd name="adj1" fmla="val 23520"/>
              </a:avLst>
            </a:prstGeom>
            <a:solidFill>
              <a:srgbClr val="7BD1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 descr="eastern_white_pine_adirondack_sty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17" y="0"/>
            <a:ext cx="3429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image_pine_furni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8122" y="2490157"/>
            <a:ext cx="3523617" cy="258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windertop"/>
          <p:cNvPicPr>
            <a:picLocks noChangeAspect="1" noChangeArrowheads="1"/>
          </p:cNvPicPr>
          <p:nvPr/>
        </p:nvPicPr>
        <p:blipFill rotWithShape="1">
          <a:blip r:embed="rId4" cstate="print"/>
          <a:srcRect b="5359"/>
          <a:stretch/>
        </p:blipFill>
        <p:spPr bwMode="auto">
          <a:xfrm>
            <a:off x="6986427" y="1270708"/>
            <a:ext cx="2157573" cy="389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4796" y="762793"/>
            <a:ext cx="29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Cheaper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9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8"/>
          <p:cNvSpPr/>
          <p:nvPr/>
        </p:nvSpPr>
        <p:spPr>
          <a:xfrm rot="1536435">
            <a:off x="7454207" y="200980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" name="Shape 81"/>
          <p:cNvSpPr/>
          <p:nvPr/>
        </p:nvSpPr>
        <p:spPr>
          <a:xfrm>
            <a:off x="5247409" y="237360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80"/>
          <p:cNvSpPr/>
          <p:nvPr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078841" y="82783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Pine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21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larch wo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r="50377"/>
          <a:stretch/>
        </p:blipFill>
        <p:spPr bwMode="auto">
          <a:xfrm>
            <a:off x="0" y="0"/>
            <a:ext cx="327044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0" t="23274" r="9640" b="9811"/>
          <a:stretch/>
        </p:blipFill>
        <p:spPr bwMode="auto">
          <a:xfrm>
            <a:off x="5272168" y="3273838"/>
            <a:ext cx="3871832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arch furni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443" y="3273839"/>
            <a:ext cx="2001725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34796" y="762793"/>
            <a:ext cx="29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Quite durable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21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68"/>
          <p:cNvSpPr/>
          <p:nvPr/>
        </p:nvSpPr>
        <p:spPr>
          <a:xfrm rot="1536435">
            <a:off x="7454207" y="200980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81"/>
          <p:cNvSpPr/>
          <p:nvPr/>
        </p:nvSpPr>
        <p:spPr>
          <a:xfrm>
            <a:off x="5247409" y="237360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80"/>
          <p:cNvSpPr/>
          <p:nvPr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078841" y="82783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Larch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64" y="903496"/>
            <a:ext cx="3410831" cy="22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34796" y="762793"/>
            <a:ext cx="296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Lightweight and quite strong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5" y="0"/>
            <a:ext cx="37290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pruce gui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9135">
            <a:off x="3550420" y="2619829"/>
            <a:ext cx="3456384" cy="14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Spruce roo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74" y="2830882"/>
            <a:ext cx="2857871" cy="231261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Spruce stoo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2" r="21563"/>
          <a:stretch/>
        </p:blipFill>
        <p:spPr bwMode="auto">
          <a:xfrm>
            <a:off x="3905566" y="333732"/>
            <a:ext cx="1668878" cy="22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68"/>
          <p:cNvSpPr/>
          <p:nvPr/>
        </p:nvSpPr>
        <p:spPr>
          <a:xfrm rot="1536435">
            <a:off x="7454207" y="200980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81"/>
          <p:cNvSpPr/>
          <p:nvPr/>
        </p:nvSpPr>
        <p:spPr>
          <a:xfrm>
            <a:off x="5247409" y="237360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80"/>
          <p:cNvSpPr/>
          <p:nvPr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4078841" y="82783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Spruce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87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707" y="2031954"/>
            <a:ext cx="73635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100" dirty="0" smtClean="0"/>
          </a:p>
          <a:p>
            <a:pPr algn="ctr"/>
            <a:r>
              <a:rPr lang="en-GB" sz="2400" dirty="0" smtClean="0">
                <a:latin typeface="Varela Round" panose="020B0604020202020204" charset="-79"/>
                <a:cs typeface="Varela Round" panose="020B0604020202020204" charset="-79"/>
              </a:rPr>
              <a:t>Which wood?</a:t>
            </a:r>
            <a:endParaRPr lang="en-GB" sz="1100" dirty="0" smtClean="0">
              <a:latin typeface="Varela Round" panose="020B0604020202020204" charset="-79"/>
              <a:cs typeface="Varela Round" panose="020B0604020202020204" charset="-79"/>
            </a:endParaRPr>
          </a:p>
          <a:p>
            <a:pPr algn="ctr"/>
            <a:endParaRPr lang="en-GB" dirty="0">
              <a:solidFill>
                <a:srgbClr val="7BD1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7BD1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20516" y="4336088"/>
            <a:ext cx="681647" cy="685443"/>
            <a:chOff x="8186045" y="4300228"/>
            <a:chExt cx="681647" cy="6854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713" y="4424636"/>
              <a:ext cx="556979" cy="561035"/>
            </a:xfrm>
            <a:prstGeom prst="rect">
              <a:avLst/>
            </a:prstGeom>
          </p:spPr>
        </p:pic>
        <p:sp>
          <p:nvSpPr>
            <p:cNvPr id="5" name="Shape 178"/>
            <p:cNvSpPr/>
            <p:nvPr/>
          </p:nvSpPr>
          <p:spPr>
            <a:xfrm rot="2758864">
              <a:off x="8186045" y="4300228"/>
              <a:ext cx="249336" cy="249336"/>
            </a:xfrm>
            <a:prstGeom prst="mathMultiply">
              <a:avLst>
                <a:gd name="adj1" fmla="val 23520"/>
              </a:avLst>
            </a:prstGeom>
            <a:solidFill>
              <a:srgbClr val="7BD1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6" name="Picture 7" descr="FB003-M%20Rococo%204%20drw%20chest%20mahogan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380" y="2738838"/>
            <a:ext cx="1702569" cy="182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age.made-in-china.com/2f0j00LBkEZQwqfcbe/Ball-Pein-Hamm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3" t="2732" r="5716" b="15299"/>
          <a:stretch>
            <a:fillRect/>
          </a:stretch>
        </p:blipFill>
        <p:spPr bwMode="auto">
          <a:xfrm rot="400912">
            <a:off x="2786969" y="2632687"/>
            <a:ext cx="1648185" cy="1774294"/>
          </a:xfrm>
          <a:prstGeom prst="rect">
            <a:avLst/>
          </a:prstGeom>
          <a:noFill/>
        </p:spPr>
      </p:pic>
      <p:pic>
        <p:nvPicPr>
          <p:cNvPr id="8" name="Picture 4" descr="Image result for Spruce guita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9135">
            <a:off x="4236469" y="3071071"/>
            <a:ext cx="2217717" cy="91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14D61_2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94327" y="2446956"/>
            <a:ext cx="2574575" cy="257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08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7437" y="2495997"/>
            <a:ext cx="9144000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BD100"/>
                </a:solidFill>
              </a:rPr>
              <a:t>I NOW KNOW:</a:t>
            </a:r>
            <a:r>
              <a:rPr lang="en-GB" sz="2400" dirty="0" smtClean="0"/>
              <a:t> </a:t>
            </a:r>
            <a:endParaRPr lang="en-GB" sz="1100" dirty="0" smtClean="0"/>
          </a:p>
          <a:p>
            <a:pPr algn="ctr"/>
            <a:endParaRPr lang="en-GB" sz="1050" dirty="0" smtClean="0"/>
          </a:p>
          <a:p>
            <a:pPr marL="342900" indent="-342900" algn="ctr">
              <a:buClr>
                <a:srgbClr val="7BD100"/>
              </a:buClr>
              <a:buFont typeface="Varela Round" panose="020B0604020202020204" charset="-79"/>
              <a:buChar char="×"/>
            </a:pPr>
            <a:r>
              <a:rPr lang="en-GB" sz="1800" dirty="0" smtClean="0">
                <a:latin typeface="Varela Round" panose="020B0604020202020204" charset="-79"/>
                <a:ea typeface="Verdana" panose="020B0604030504040204" pitchFamily="34" charset="0"/>
                <a:cs typeface="Varela Round" panose="020B0604020202020204" charset="-79"/>
              </a:rPr>
              <a:t>The </a:t>
            </a:r>
            <a:r>
              <a:rPr lang="en-GB" sz="1800" dirty="0">
                <a:latin typeface="Varela Round" panose="020B0604020202020204" charset="-79"/>
                <a:ea typeface="Verdana" panose="020B0604030504040204" pitchFamily="34" charset="0"/>
                <a:cs typeface="Varela Round" panose="020B0604020202020204" charset="-79"/>
              </a:rPr>
              <a:t>differences between the 2 timber groups.</a:t>
            </a:r>
          </a:p>
          <a:p>
            <a:pPr marL="342900" indent="-342900" algn="ctr">
              <a:buClr>
                <a:srgbClr val="7BD100"/>
              </a:buClr>
              <a:buFont typeface="Varela Round" panose="020B0604020202020204" charset="-79"/>
              <a:buChar char="×"/>
            </a:pPr>
            <a:endParaRPr lang="en-GB" sz="1800" dirty="0"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endParaRPr>
          </a:p>
          <a:p>
            <a:pPr marL="342900" indent="-342900" algn="ctr">
              <a:buClr>
                <a:srgbClr val="7BD100"/>
              </a:buClr>
              <a:buFont typeface="Varela Round" panose="020B0604020202020204" charset="-79"/>
              <a:buChar char="×"/>
            </a:pPr>
            <a:r>
              <a:rPr lang="en-GB" sz="1800" dirty="0" smtClean="0">
                <a:latin typeface="Varela Round" panose="020B0604020202020204" charset="-79"/>
                <a:ea typeface="Verdana" panose="020B0604030504040204" pitchFamily="34" charset="0"/>
                <a:cs typeface="Varela Round" panose="020B0604020202020204" charset="-79"/>
              </a:rPr>
              <a:t>How to </a:t>
            </a:r>
            <a:r>
              <a:rPr lang="en-GB" sz="1800" dirty="0">
                <a:latin typeface="Varela Round" panose="020B0604020202020204" charset="-79"/>
                <a:ea typeface="Verdana" panose="020B0604030504040204" pitchFamily="34" charset="0"/>
                <a:cs typeface="Varela Round" panose="020B0604020202020204" charset="-79"/>
              </a:rPr>
              <a:t>identify the key properties and uses of different types of timber.</a:t>
            </a:r>
          </a:p>
          <a:p>
            <a:pPr marL="342900" indent="-342900" algn="ctr">
              <a:buClr>
                <a:srgbClr val="7BD100"/>
              </a:buClr>
              <a:buFont typeface="Varela Round" panose="020B0604020202020204" charset="-79"/>
              <a:buChar char="×"/>
            </a:pPr>
            <a:endParaRPr lang="en-GB" dirty="0">
              <a:solidFill>
                <a:srgbClr val="7BD10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7BD1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20516" y="4336088"/>
            <a:ext cx="681647" cy="685443"/>
            <a:chOff x="8186045" y="4300228"/>
            <a:chExt cx="681647" cy="6854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0713" y="4424636"/>
              <a:ext cx="556979" cy="561035"/>
            </a:xfrm>
            <a:prstGeom prst="rect">
              <a:avLst/>
            </a:prstGeom>
          </p:spPr>
        </p:pic>
        <p:sp>
          <p:nvSpPr>
            <p:cNvPr id="6" name="Shape 178"/>
            <p:cNvSpPr/>
            <p:nvPr/>
          </p:nvSpPr>
          <p:spPr>
            <a:xfrm rot="2758864">
              <a:off x="8186045" y="4300228"/>
              <a:ext cx="249336" cy="249336"/>
            </a:xfrm>
            <a:prstGeom prst="mathMultiply">
              <a:avLst>
                <a:gd name="adj1" fmla="val 23520"/>
              </a:avLst>
            </a:prstGeom>
            <a:solidFill>
              <a:srgbClr val="7BD1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946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793984" y="747830"/>
            <a:ext cx="5716424" cy="4193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The timber industry is a major factor in </a:t>
            </a:r>
            <a:r>
              <a:rPr lang="en-GB" sz="2800" dirty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global sustainability</a:t>
            </a:r>
            <a:r>
              <a:rPr lang="en-GB" sz="2800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Planets </a:t>
            </a:r>
            <a:r>
              <a:rPr lang="en-GB" sz="28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main carbon absorber / oxygen </a:t>
            </a:r>
            <a:r>
              <a:rPr lang="en-GB" sz="2800" dirty="0" smtClean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producer.</a:t>
            </a:r>
          </a:p>
          <a:p>
            <a:pPr algn="ctr">
              <a:spcBef>
                <a:spcPct val="50000"/>
              </a:spcBef>
            </a:pPr>
            <a:r>
              <a:rPr lang="en-GB" sz="2800" dirty="0" smtClean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Is </a:t>
            </a:r>
            <a:r>
              <a:rPr lang="en-GB" sz="28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a major </a:t>
            </a:r>
            <a:r>
              <a:rPr lang="en-GB" sz="2800" dirty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raw material </a:t>
            </a:r>
            <a:r>
              <a:rPr lang="en-GB" sz="2800" dirty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for products and </a:t>
            </a:r>
            <a:r>
              <a:rPr lang="en-GB" sz="2800" dirty="0" smtClean="0">
                <a:solidFill>
                  <a:schemeClr val="bg1"/>
                </a:solidFill>
                <a:latin typeface="Varela Round" panose="020B0604020202020204" charset="-79"/>
                <a:cs typeface="Varela Round" panose="020B0604020202020204" charset="-79"/>
              </a:rPr>
              <a:t>construction.</a:t>
            </a:r>
          </a:p>
          <a:p>
            <a:pPr marL="196454" indent="-196454">
              <a:spcBef>
                <a:spcPct val="50000"/>
              </a:spcBef>
              <a:buFontTx/>
              <a:buChar char="•"/>
            </a:pPr>
            <a:endParaRPr lang="en-GB" sz="1600" b="1" dirty="0"/>
          </a:p>
          <a:p>
            <a:pPr marL="196454" indent="-196454">
              <a:spcBef>
                <a:spcPct val="50000"/>
              </a:spcBef>
              <a:buFontTx/>
              <a:buChar char="•"/>
            </a:pPr>
            <a:endParaRPr lang="en-GB" sz="1600" dirty="0">
              <a:solidFill>
                <a:srgbClr val="FFFF00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1500" b="1" dirty="0">
              <a:solidFill>
                <a:schemeClr val="bg1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289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807783" y="1268316"/>
            <a:ext cx="5425223" cy="819900"/>
          </a:xfrm>
        </p:spPr>
        <p:txBody>
          <a:bodyPr/>
          <a:lstStyle/>
          <a:p>
            <a:pPr>
              <a:buNone/>
            </a:pPr>
            <a:r>
              <a:rPr lang="en-GB" sz="2800" i="0" dirty="0">
                <a:solidFill>
                  <a:schemeClr val="tx1"/>
                </a:solidFill>
              </a:rPr>
              <a:t>Deforestation is a major concern. Managed  forests are part of the solution.</a:t>
            </a:r>
          </a:p>
          <a:p>
            <a:endParaRPr lang="en-GB" i="0" dirty="0"/>
          </a:p>
        </p:txBody>
      </p:sp>
      <p:sp>
        <p:nvSpPr>
          <p:cNvPr id="5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62"/>
          <p:cNvSpPr/>
          <p:nvPr/>
        </p:nvSpPr>
        <p:spPr>
          <a:xfrm rot="2700000">
            <a:off x="24133" y="2719061"/>
            <a:ext cx="542633" cy="54263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63"/>
          <p:cNvSpPr/>
          <p:nvPr/>
        </p:nvSpPr>
        <p:spPr>
          <a:xfrm rot="2700000">
            <a:off x="8500119" y="1033336"/>
            <a:ext cx="805677" cy="805677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64"/>
          <p:cNvSpPr/>
          <p:nvPr/>
        </p:nvSpPr>
        <p:spPr>
          <a:xfrm>
            <a:off x="225124" y="1074367"/>
            <a:ext cx="625800" cy="6258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66"/>
          <p:cNvSpPr/>
          <p:nvPr/>
        </p:nvSpPr>
        <p:spPr>
          <a:xfrm rot="-1527899">
            <a:off x="329338" y="3994114"/>
            <a:ext cx="901480" cy="90148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7"/>
          <p:cNvSpPr/>
          <p:nvPr/>
        </p:nvSpPr>
        <p:spPr>
          <a:xfrm>
            <a:off x="1573244" y="4834013"/>
            <a:ext cx="450000" cy="4500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8"/>
          <p:cNvSpPr/>
          <p:nvPr/>
        </p:nvSpPr>
        <p:spPr>
          <a:xfrm>
            <a:off x="7724016" y="505180"/>
            <a:ext cx="436800" cy="4368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9"/>
          <p:cNvSpPr/>
          <p:nvPr/>
        </p:nvSpPr>
        <p:spPr>
          <a:xfrm rot="-722907">
            <a:off x="1483695" y="647226"/>
            <a:ext cx="648178" cy="648178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71"/>
          <p:cNvSpPr/>
          <p:nvPr/>
        </p:nvSpPr>
        <p:spPr>
          <a:xfrm rot="1498435">
            <a:off x="553712" y="273509"/>
            <a:ext cx="386541" cy="386541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3"/>
          <p:cNvSpPr/>
          <p:nvPr/>
        </p:nvSpPr>
        <p:spPr>
          <a:xfrm>
            <a:off x="2893300" y="209974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74"/>
          <p:cNvSpPr/>
          <p:nvPr/>
        </p:nvSpPr>
        <p:spPr>
          <a:xfrm>
            <a:off x="2423393" y="4259284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75"/>
          <p:cNvSpPr/>
          <p:nvPr/>
        </p:nvSpPr>
        <p:spPr>
          <a:xfrm>
            <a:off x="994728" y="2067300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77"/>
          <p:cNvSpPr/>
          <p:nvPr/>
        </p:nvSpPr>
        <p:spPr>
          <a:xfrm>
            <a:off x="3415225" y="444954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78"/>
          <p:cNvSpPr/>
          <p:nvPr/>
        </p:nvSpPr>
        <p:spPr>
          <a:xfrm>
            <a:off x="4097383" y="3949057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" name="Shape 81"/>
          <p:cNvSpPr/>
          <p:nvPr/>
        </p:nvSpPr>
        <p:spPr>
          <a:xfrm>
            <a:off x="5902413" y="429746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80"/>
          <p:cNvSpPr/>
          <p:nvPr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pSp>
        <p:nvGrpSpPr>
          <p:cNvPr id="26" name="Group 25"/>
          <p:cNvGrpSpPr/>
          <p:nvPr/>
        </p:nvGrpSpPr>
        <p:grpSpPr>
          <a:xfrm>
            <a:off x="3710258" y="2329919"/>
            <a:ext cx="2861477" cy="1482657"/>
            <a:chOff x="91440" y="3798076"/>
            <a:chExt cx="2491740" cy="1291080"/>
          </a:xfrm>
        </p:grpSpPr>
        <p:pic>
          <p:nvPicPr>
            <p:cNvPr id="27" name="Picture 26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840" y="3798076"/>
              <a:ext cx="2438340" cy="1291080"/>
            </a:xfrm>
            <a:prstGeom prst="rect">
              <a:avLst/>
            </a:prstGeom>
          </p:spPr>
        </p:pic>
        <p:sp>
          <p:nvSpPr>
            <p:cNvPr id="28" name="Freeform 27">
              <a:hlinkClick r:id="rId4" action="ppaction://hlinkfile"/>
            </p:cNvPr>
            <p:cNvSpPr/>
            <p:nvPr/>
          </p:nvSpPr>
          <p:spPr>
            <a:xfrm>
              <a:off x="91440" y="3859671"/>
              <a:ext cx="2491740" cy="1133270"/>
            </a:xfrm>
            <a:custGeom>
              <a:avLst/>
              <a:gdLst>
                <a:gd name="connsiteX0" fmla="*/ 549184 w 1757948"/>
                <a:gd name="connsiteY0" fmla="*/ 375450 h 767298"/>
                <a:gd name="connsiteX1" fmla="*/ 563775 w 1757948"/>
                <a:gd name="connsiteY1" fmla="*/ 34982 h 767298"/>
                <a:gd name="connsiteX2" fmla="*/ 719418 w 1757948"/>
                <a:gd name="connsiteY2" fmla="*/ 30119 h 767298"/>
                <a:gd name="connsiteX3" fmla="*/ 1288486 w 1757948"/>
                <a:gd name="connsiteY3" fmla="*/ 20391 h 767298"/>
                <a:gd name="connsiteX4" fmla="*/ 1570588 w 1757948"/>
                <a:gd name="connsiteY4" fmla="*/ 15527 h 767298"/>
                <a:gd name="connsiteX5" fmla="*/ 1614363 w 1757948"/>
                <a:gd name="connsiteY5" fmla="*/ 239263 h 767298"/>
                <a:gd name="connsiteX6" fmla="*/ 1721367 w 1757948"/>
                <a:gd name="connsiteY6" fmla="*/ 375450 h 767298"/>
                <a:gd name="connsiteX7" fmla="*/ 1745686 w 1757948"/>
                <a:gd name="connsiteY7" fmla="*/ 458136 h 767298"/>
                <a:gd name="connsiteX8" fmla="*/ 1735958 w 1757948"/>
                <a:gd name="connsiteY8" fmla="*/ 749965 h 767298"/>
                <a:gd name="connsiteX9" fmla="*/ 1497631 w 1757948"/>
                <a:gd name="connsiteY9" fmla="*/ 735374 h 767298"/>
                <a:gd name="connsiteX10" fmla="*/ 816695 w 1757948"/>
                <a:gd name="connsiteY10" fmla="*/ 745102 h 767298"/>
                <a:gd name="connsiteX11" fmla="*/ 67665 w 1757948"/>
                <a:gd name="connsiteY11" fmla="*/ 740238 h 767298"/>
                <a:gd name="connsiteX12" fmla="*/ 33618 w 1757948"/>
                <a:gd name="connsiteY12" fmla="*/ 691599 h 767298"/>
                <a:gd name="connsiteX13" fmla="*/ 53073 w 1757948"/>
                <a:gd name="connsiteY13" fmla="*/ 433816 h 767298"/>
                <a:gd name="connsiteX14" fmla="*/ 72529 w 1757948"/>
                <a:gd name="connsiteY14" fmla="*/ 336540 h 767298"/>
                <a:gd name="connsiteX15" fmla="*/ 276809 w 1757948"/>
                <a:gd name="connsiteY15" fmla="*/ 390042 h 767298"/>
                <a:gd name="connsiteX16" fmla="*/ 549184 w 1757948"/>
                <a:gd name="connsiteY16" fmla="*/ 375450 h 76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57948" h="767298">
                  <a:moveTo>
                    <a:pt x="549184" y="375450"/>
                  </a:moveTo>
                  <a:cubicBezTo>
                    <a:pt x="597012" y="316273"/>
                    <a:pt x="535403" y="92537"/>
                    <a:pt x="563775" y="34982"/>
                  </a:cubicBezTo>
                  <a:cubicBezTo>
                    <a:pt x="592147" y="-22573"/>
                    <a:pt x="719418" y="30119"/>
                    <a:pt x="719418" y="30119"/>
                  </a:cubicBezTo>
                  <a:lnTo>
                    <a:pt x="1288486" y="20391"/>
                  </a:lnTo>
                  <a:cubicBezTo>
                    <a:pt x="1430348" y="17959"/>
                    <a:pt x="1516275" y="-20952"/>
                    <a:pt x="1570588" y="15527"/>
                  </a:cubicBezTo>
                  <a:cubicBezTo>
                    <a:pt x="1624901" y="52006"/>
                    <a:pt x="1589233" y="179276"/>
                    <a:pt x="1614363" y="239263"/>
                  </a:cubicBezTo>
                  <a:cubicBezTo>
                    <a:pt x="1639493" y="299250"/>
                    <a:pt x="1699480" y="338971"/>
                    <a:pt x="1721367" y="375450"/>
                  </a:cubicBezTo>
                  <a:cubicBezTo>
                    <a:pt x="1743254" y="411929"/>
                    <a:pt x="1743254" y="395717"/>
                    <a:pt x="1745686" y="458136"/>
                  </a:cubicBezTo>
                  <a:cubicBezTo>
                    <a:pt x="1748118" y="520555"/>
                    <a:pt x="1777301" y="703759"/>
                    <a:pt x="1735958" y="749965"/>
                  </a:cubicBezTo>
                  <a:cubicBezTo>
                    <a:pt x="1694616" y="796171"/>
                    <a:pt x="1497631" y="735374"/>
                    <a:pt x="1497631" y="735374"/>
                  </a:cubicBezTo>
                  <a:lnTo>
                    <a:pt x="816695" y="745102"/>
                  </a:lnTo>
                  <a:lnTo>
                    <a:pt x="67665" y="740238"/>
                  </a:lnTo>
                  <a:cubicBezTo>
                    <a:pt x="-62848" y="731321"/>
                    <a:pt x="36050" y="742669"/>
                    <a:pt x="33618" y="691599"/>
                  </a:cubicBezTo>
                  <a:cubicBezTo>
                    <a:pt x="31186" y="640529"/>
                    <a:pt x="46588" y="492992"/>
                    <a:pt x="53073" y="433816"/>
                  </a:cubicBezTo>
                  <a:cubicBezTo>
                    <a:pt x="59558" y="374640"/>
                    <a:pt x="35240" y="343836"/>
                    <a:pt x="72529" y="336540"/>
                  </a:cubicBezTo>
                  <a:cubicBezTo>
                    <a:pt x="109818" y="329244"/>
                    <a:pt x="197367" y="381936"/>
                    <a:pt x="276809" y="390042"/>
                  </a:cubicBezTo>
                  <a:cubicBezTo>
                    <a:pt x="356251" y="398148"/>
                    <a:pt x="501356" y="434627"/>
                    <a:pt x="549184" y="3754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1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5438" y="1213948"/>
            <a:ext cx="55721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Coniferous 		</a:t>
            </a:r>
            <a:r>
              <a:rPr lang="en-GB" sz="18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Deciduous</a:t>
            </a:r>
            <a:endParaRPr lang="en-GB" sz="1800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r>
              <a:rPr lang="en-GB" sz="15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(Evergreen)		</a:t>
            </a:r>
            <a:r>
              <a:rPr lang="en-GB" sz="15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(</a:t>
            </a:r>
            <a:r>
              <a:rPr lang="en-GB" sz="15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loose leaves)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7921" y="1794729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20-30yrs	</a:t>
            </a:r>
            <a:r>
              <a:rPr lang="en-GB" sz="18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               100-500yrs</a:t>
            </a:r>
            <a:endParaRPr lang="en-GB" sz="1800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438" y="207438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Relatively cheap		Expensive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438" y="2372120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Rots easily		</a:t>
            </a:r>
            <a:r>
              <a:rPr lang="en-GB" sz="18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Durable</a:t>
            </a:r>
            <a:endParaRPr lang="en-GB" sz="1800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438" y="2662047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Weaker			</a:t>
            </a:r>
            <a:r>
              <a:rPr lang="en-GB" sz="18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Stronger</a:t>
            </a:r>
            <a:endParaRPr lang="en-GB" sz="800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Soft			</a:t>
            </a:r>
            <a:r>
              <a:rPr lang="en-GB" sz="18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Harder</a:t>
            </a:r>
            <a:endParaRPr lang="en-GB" sz="800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Less tough		</a:t>
            </a:r>
            <a:r>
              <a:rPr lang="en-GB" sz="1800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More </a:t>
            </a:r>
            <a:r>
              <a:rPr lang="en-GB" sz="1800" dirty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tough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Softwoods and Hardwoods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2" y="1512154"/>
            <a:ext cx="1793721" cy="3395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26" y="1500264"/>
            <a:ext cx="2512604" cy="34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3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9088" y="207963"/>
            <a:ext cx="5014912" cy="855662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Beech</a:t>
            </a:r>
          </a:p>
        </p:txBody>
      </p:sp>
      <p:pic>
        <p:nvPicPr>
          <p:cNvPr id="7171" name="Picture 5" descr="be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134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14D61_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6375" y="533357"/>
            <a:ext cx="2038630" cy="2038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work%20bench%2010%20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9659" y="2298444"/>
            <a:ext cx="3802476" cy="28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comparestoreprices.co.uk/images/or/orange-tree-toys-blue-steam-engine-wooden-t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1187" y="678390"/>
            <a:ext cx="1535892" cy="1535892"/>
          </a:xfrm>
          <a:prstGeom prst="rect">
            <a:avLst/>
          </a:prstGeom>
          <a:noFill/>
        </p:spPr>
      </p:pic>
      <p:pic>
        <p:nvPicPr>
          <p:cNvPr id="8196" name="Picture 4" descr="http://www.servewell.co.uk/images/products/2069/1103366.jpg"/>
          <p:cNvPicPr>
            <a:picLocks noChangeAspect="1" noChangeArrowheads="1"/>
          </p:cNvPicPr>
          <p:nvPr/>
        </p:nvPicPr>
        <p:blipFill>
          <a:blip r:embed="rId6" cstate="print"/>
          <a:srcRect l="20769" r="23846"/>
          <a:stretch>
            <a:fillRect/>
          </a:stretch>
        </p:blipFill>
        <p:spPr bwMode="auto">
          <a:xfrm>
            <a:off x="3381342" y="2298443"/>
            <a:ext cx="2000310" cy="28964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55344" y="775454"/>
            <a:ext cx="29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Tough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12" name="Shape 61"/>
          <p:cNvSpPr/>
          <p:nvPr/>
        </p:nvSpPr>
        <p:spPr>
          <a:xfrm>
            <a:off x="7634410" y="4635672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5"/>
          <p:cNvSpPr/>
          <p:nvPr/>
        </p:nvSpPr>
        <p:spPr>
          <a:xfrm rot="-1799860">
            <a:off x="8464933" y="3311415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68"/>
          <p:cNvSpPr/>
          <p:nvPr/>
        </p:nvSpPr>
        <p:spPr>
          <a:xfrm rot="1536435">
            <a:off x="7474755" y="213641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72"/>
          <p:cNvSpPr/>
          <p:nvPr/>
        </p:nvSpPr>
        <p:spPr>
          <a:xfrm>
            <a:off x="7676164" y="3665589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6"/>
          <p:cNvSpPr/>
          <p:nvPr/>
        </p:nvSpPr>
        <p:spPr>
          <a:xfrm>
            <a:off x="7721823" y="2161160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79"/>
          <p:cNvSpPr/>
          <p:nvPr/>
        </p:nvSpPr>
        <p:spPr>
          <a:xfrm>
            <a:off x="4881857" y="4603836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80"/>
          <p:cNvSpPr/>
          <p:nvPr/>
        </p:nvSpPr>
        <p:spPr>
          <a:xfrm rot="-2700000">
            <a:off x="6357885" y="4361133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Shape 81"/>
          <p:cNvSpPr/>
          <p:nvPr/>
        </p:nvSpPr>
        <p:spPr>
          <a:xfrm>
            <a:off x="5267957" y="250021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80"/>
          <p:cNvSpPr/>
          <p:nvPr/>
        </p:nvSpPr>
        <p:spPr>
          <a:xfrm rot="17677572">
            <a:off x="6703309" y="2792181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099389" y="95444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Beech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70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hemodernwoodsmith.com/images/wood/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83365" y="783348"/>
            <a:ext cx="5143517" cy="3576790"/>
          </a:xfrm>
          <a:prstGeom prst="rect">
            <a:avLst/>
          </a:prstGeom>
          <a:noFill/>
        </p:spPr>
      </p:pic>
      <p:pic>
        <p:nvPicPr>
          <p:cNvPr id="7172" name="Picture 4" descr="http://image.made-in-china.com/2f0j00LBkEZQwqfcbe/Ball-Pein-Hamm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3" t="2732" r="5716" b="15299"/>
          <a:stretch>
            <a:fillRect/>
          </a:stretch>
        </p:blipFill>
        <p:spPr bwMode="auto">
          <a:xfrm rot="1570790">
            <a:off x="3460142" y="2368619"/>
            <a:ext cx="2466839" cy="2242581"/>
          </a:xfrm>
          <a:prstGeom prst="rect">
            <a:avLst/>
          </a:prstGeom>
          <a:noFill/>
        </p:spPr>
      </p:pic>
      <p:pic>
        <p:nvPicPr>
          <p:cNvPr id="7178" name="Picture 10" descr="http://www.nksports.co.uk/prodimages/large/TK_6_Midi_Wood_Hockey_Stick_Pink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2" r="24242"/>
          <a:stretch>
            <a:fillRect/>
          </a:stretch>
        </p:blipFill>
        <p:spPr bwMode="auto">
          <a:xfrm>
            <a:off x="3805579" y="808609"/>
            <a:ext cx="2215784" cy="243736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5344" y="775454"/>
            <a:ext cx="29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Flexible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11" name="Shape 61"/>
          <p:cNvSpPr/>
          <p:nvPr/>
        </p:nvSpPr>
        <p:spPr>
          <a:xfrm>
            <a:off x="7634410" y="4635672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5"/>
          <p:cNvSpPr/>
          <p:nvPr/>
        </p:nvSpPr>
        <p:spPr>
          <a:xfrm rot="-1799860">
            <a:off x="8464933" y="3311415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8"/>
          <p:cNvSpPr/>
          <p:nvPr/>
        </p:nvSpPr>
        <p:spPr>
          <a:xfrm rot="1536435">
            <a:off x="7474755" y="213641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72"/>
          <p:cNvSpPr/>
          <p:nvPr/>
        </p:nvSpPr>
        <p:spPr>
          <a:xfrm>
            <a:off x="7676164" y="3665589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76"/>
          <p:cNvSpPr/>
          <p:nvPr/>
        </p:nvSpPr>
        <p:spPr>
          <a:xfrm>
            <a:off x="7721823" y="2161160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9"/>
          <p:cNvSpPr/>
          <p:nvPr/>
        </p:nvSpPr>
        <p:spPr>
          <a:xfrm>
            <a:off x="4881857" y="4603836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80"/>
          <p:cNvSpPr/>
          <p:nvPr/>
        </p:nvSpPr>
        <p:spPr>
          <a:xfrm rot="-2700000">
            <a:off x="6357885" y="4361133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Shape 81"/>
          <p:cNvSpPr/>
          <p:nvPr/>
        </p:nvSpPr>
        <p:spPr>
          <a:xfrm>
            <a:off x="5267957" y="250021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80"/>
          <p:cNvSpPr/>
          <p:nvPr/>
        </p:nvSpPr>
        <p:spPr>
          <a:xfrm rot="17677572">
            <a:off x="6703309" y="2792181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099389" y="95444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Ash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04" y="2813181"/>
            <a:ext cx="2983222" cy="23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5" descr="mahoga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19" y="-8345"/>
            <a:ext cx="4083449" cy="515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FB003-M%20Rococo%204%20drw%20chest%20mahogan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7" y="1401353"/>
            <a:ext cx="173593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 descr="Cherryraisedpanelwalls_thumb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4460" y="3412853"/>
            <a:ext cx="2393878" cy="17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BH0601-35c1"/>
          <p:cNvPicPr>
            <a:picLocks noChangeAspect="1" noChangeArrowheads="1"/>
          </p:cNvPicPr>
          <p:nvPr/>
        </p:nvPicPr>
        <p:blipFill rotWithShape="1">
          <a:blip r:embed="rId5" cstate="print"/>
          <a:srcRect t="36534"/>
          <a:stretch/>
        </p:blipFill>
        <p:spPr bwMode="auto">
          <a:xfrm>
            <a:off x="4065187" y="3412853"/>
            <a:ext cx="2709272" cy="17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4796" y="762793"/>
            <a:ext cx="29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Dark, good aesthetics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10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8"/>
          <p:cNvSpPr/>
          <p:nvPr/>
        </p:nvSpPr>
        <p:spPr>
          <a:xfrm rot="1536435">
            <a:off x="7454207" y="200980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" name="Shape 81"/>
          <p:cNvSpPr/>
          <p:nvPr/>
        </p:nvSpPr>
        <p:spPr>
          <a:xfrm>
            <a:off x="5247409" y="237360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80"/>
          <p:cNvSpPr/>
          <p:nvPr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4078841" y="82783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Mahogany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46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oak-longstrip-living-lacquer-finish-oil-1"/>
          <p:cNvPicPr>
            <a:picLocks noChangeAspect="1" noChangeArrowheads="1"/>
          </p:cNvPicPr>
          <p:nvPr/>
        </p:nvPicPr>
        <p:blipFill rotWithShape="1">
          <a:blip r:embed="rId2" cstate="print"/>
          <a:srcRect l="13711" t="2757"/>
          <a:stretch/>
        </p:blipFill>
        <p:spPr bwMode="auto">
          <a:xfrm>
            <a:off x="-88456" y="22559"/>
            <a:ext cx="329759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oak_framed_building"/>
          <p:cNvPicPr>
            <a:picLocks noChangeAspect="1" noChangeArrowheads="1"/>
          </p:cNvPicPr>
          <p:nvPr/>
        </p:nvPicPr>
        <p:blipFill rotWithShape="1">
          <a:blip r:embed="rId3" cstate="print"/>
          <a:srcRect t="551"/>
          <a:stretch/>
        </p:blipFill>
        <p:spPr bwMode="auto">
          <a:xfrm>
            <a:off x="6349552" y="2404153"/>
            <a:ext cx="2819175" cy="272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 descr="or7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0712" y="557713"/>
            <a:ext cx="2110055" cy="25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rstall.co.uk/prodimages/xl/barlow_tyrie_london_150_teak_bench_xl.jpg"/>
          <p:cNvPicPr>
            <a:picLocks noChangeAspect="1" noChangeArrowheads="1"/>
          </p:cNvPicPr>
          <p:nvPr/>
        </p:nvPicPr>
        <p:blipFill rotWithShape="1">
          <a:blip r:embed="rId5" cstate="print"/>
          <a:srcRect l="16997" t="49575" r="16656" b="9116"/>
          <a:stretch/>
        </p:blipFill>
        <p:spPr bwMode="auto">
          <a:xfrm>
            <a:off x="3313180" y="3256119"/>
            <a:ext cx="2784739" cy="173381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5344" y="775454"/>
            <a:ext cx="29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Good all rounder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11" name="Shape 61"/>
          <p:cNvSpPr/>
          <p:nvPr/>
        </p:nvSpPr>
        <p:spPr>
          <a:xfrm>
            <a:off x="7634410" y="4635672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5"/>
          <p:cNvSpPr/>
          <p:nvPr/>
        </p:nvSpPr>
        <p:spPr>
          <a:xfrm rot="-1799860">
            <a:off x="8464933" y="3311415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8"/>
          <p:cNvSpPr/>
          <p:nvPr/>
        </p:nvSpPr>
        <p:spPr>
          <a:xfrm rot="1536435">
            <a:off x="7474755" y="213641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72"/>
          <p:cNvSpPr/>
          <p:nvPr/>
        </p:nvSpPr>
        <p:spPr>
          <a:xfrm>
            <a:off x="7676164" y="3665589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76"/>
          <p:cNvSpPr/>
          <p:nvPr/>
        </p:nvSpPr>
        <p:spPr>
          <a:xfrm>
            <a:off x="7721823" y="2161160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9"/>
          <p:cNvSpPr/>
          <p:nvPr/>
        </p:nvSpPr>
        <p:spPr>
          <a:xfrm>
            <a:off x="4881857" y="4603836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80"/>
          <p:cNvSpPr/>
          <p:nvPr/>
        </p:nvSpPr>
        <p:spPr>
          <a:xfrm rot="-2700000">
            <a:off x="6357885" y="4361133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Shape 81"/>
          <p:cNvSpPr/>
          <p:nvPr/>
        </p:nvSpPr>
        <p:spPr>
          <a:xfrm>
            <a:off x="5267957" y="250021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80"/>
          <p:cNvSpPr/>
          <p:nvPr/>
        </p:nvSpPr>
        <p:spPr>
          <a:xfrm rot="17677572">
            <a:off x="6703309" y="2792181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4099389" y="95444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Oak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62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lsa 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241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lsa 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75" y="1474303"/>
            <a:ext cx="2128355" cy="127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lsa gl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12" y="2996593"/>
            <a:ext cx="2979596" cy="21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balsa model build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r="8174"/>
          <a:stretch/>
        </p:blipFill>
        <p:spPr bwMode="auto">
          <a:xfrm>
            <a:off x="6703708" y="2996592"/>
            <a:ext cx="2484276" cy="214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34796" y="762793"/>
            <a:ext cx="296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Soft, easily cut and </a:t>
            </a:r>
          </a:p>
          <a:p>
            <a:pPr algn="r"/>
            <a:r>
              <a:rPr lang="en-GB" sz="2000" b="1" dirty="0" smtClean="0">
                <a:solidFill>
                  <a:srgbClr val="DA3433"/>
                </a:solidFill>
                <a:latin typeface="Varela Round" panose="020B0604020202020204" charset="-79"/>
                <a:cs typeface="Varela Round" panose="020B0604020202020204" charset="-79"/>
              </a:rPr>
              <a:t>lightweight</a:t>
            </a:r>
            <a:endParaRPr lang="en-GB" sz="2000" b="1" dirty="0">
              <a:solidFill>
                <a:srgbClr val="DA3433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sp>
        <p:nvSpPr>
          <p:cNvPr id="9" name="Shape 61"/>
          <p:cNvSpPr/>
          <p:nvPr/>
        </p:nvSpPr>
        <p:spPr>
          <a:xfrm>
            <a:off x="7613862" y="4623011"/>
            <a:ext cx="559200" cy="559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65"/>
          <p:cNvSpPr/>
          <p:nvPr/>
        </p:nvSpPr>
        <p:spPr>
          <a:xfrm rot="-1799860">
            <a:off x="8444385" y="3298754"/>
            <a:ext cx="607242" cy="607242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8"/>
          <p:cNvSpPr/>
          <p:nvPr/>
        </p:nvSpPr>
        <p:spPr>
          <a:xfrm rot="1536435">
            <a:off x="7454207" y="200980"/>
            <a:ext cx="590603" cy="604578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72"/>
          <p:cNvSpPr/>
          <p:nvPr/>
        </p:nvSpPr>
        <p:spPr>
          <a:xfrm>
            <a:off x="7655616" y="3652928"/>
            <a:ext cx="573600" cy="5736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76"/>
          <p:cNvSpPr/>
          <p:nvPr/>
        </p:nvSpPr>
        <p:spPr>
          <a:xfrm>
            <a:off x="7701275" y="2148499"/>
            <a:ext cx="268200" cy="268200"/>
          </a:xfrm>
          <a:prstGeom prst="donut">
            <a:avLst>
              <a:gd name="adj" fmla="val 3104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79"/>
          <p:cNvSpPr/>
          <p:nvPr/>
        </p:nvSpPr>
        <p:spPr>
          <a:xfrm>
            <a:off x="4861309" y="4591175"/>
            <a:ext cx="386100" cy="386100"/>
          </a:xfrm>
          <a:prstGeom prst="mathMultiply">
            <a:avLst>
              <a:gd name="adj1" fmla="val 23520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80"/>
          <p:cNvSpPr/>
          <p:nvPr/>
        </p:nvSpPr>
        <p:spPr>
          <a:xfrm rot="-2700000">
            <a:off x="6337337" y="4348472"/>
            <a:ext cx="260073" cy="260073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" name="Shape 81"/>
          <p:cNvSpPr/>
          <p:nvPr/>
        </p:nvSpPr>
        <p:spPr>
          <a:xfrm>
            <a:off x="5247409" y="237360"/>
            <a:ext cx="260100" cy="260100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80"/>
          <p:cNvSpPr/>
          <p:nvPr/>
        </p:nvSpPr>
        <p:spPr>
          <a:xfrm rot="17677572">
            <a:off x="6682761" y="2779520"/>
            <a:ext cx="681675" cy="681675"/>
          </a:xfrm>
          <a:prstGeom prst="frame">
            <a:avLst>
              <a:gd name="adj1" fmla="val 28897"/>
            </a:avLst>
          </a:prstGeom>
          <a:solidFill>
            <a:srgbClr val="667F8C">
              <a:alpha val="150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078841" y="82783"/>
            <a:ext cx="4818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“</a:t>
            </a:r>
            <a:r>
              <a:rPr lang="en-GB" sz="3300" b="1" dirty="0" smtClean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Balsa</a:t>
            </a:r>
            <a:r>
              <a:rPr lang="en-GB" sz="4800" b="1" dirty="0" smtClean="0">
                <a:solidFill>
                  <a:srgbClr val="D34A44"/>
                </a:solidFill>
                <a:latin typeface="Varela Round" panose="020B0604020202020204" charset="-79"/>
                <a:cs typeface="Varela Round" panose="020B0604020202020204" charset="-79"/>
              </a:rPr>
              <a:t>”</a:t>
            </a:r>
            <a:endParaRPr lang="en-GB" sz="4800" b="1" dirty="0">
              <a:solidFill>
                <a:srgbClr val="D34A44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527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as temp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7F46B1689CF848ACF6BC1BB10073C4" ma:contentTypeVersion="14" ma:contentTypeDescription="Create a new document." ma:contentTypeScope="" ma:versionID="581ede792cf1df1acc475c19120f1939">
  <xsd:schema xmlns:xsd="http://www.w3.org/2001/XMLSchema" xmlns:xs="http://www.w3.org/2001/XMLSchema" xmlns:p="http://schemas.microsoft.com/office/2006/metadata/properties" xmlns:ns2="21290380-5a25-4bef-a159-d1e761484d24" xmlns:ns3="d16f24d6-c7b3-4502-b893-36891e225e7a" targetNamespace="http://schemas.microsoft.com/office/2006/metadata/properties" ma:root="true" ma:fieldsID="ddb8e90714423ae60ba7656630cfc99e" ns2:_="" ns3:_="">
    <xsd:import namespace="21290380-5a25-4bef-a159-d1e761484d24"/>
    <xsd:import namespace="d16f24d6-c7b3-4502-b893-36891e225e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notes0" minOccurs="0"/>
                <xsd:element ref="ns3:Homework_x0020_and_x0020_writing_x0020_ski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90380-5a25-4bef-a159-d1e76148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f24d6-c7b3-4502-b893-36891e225e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notes0" ma:index="20" nillable="true" ma:displayName="notes" ma:description="additional information for users" ma:format="Dropdown" ma:internalName="notes0">
      <xsd:simpleType>
        <xsd:restriction base="dms:Note">
          <xsd:maxLength value="255"/>
        </xsd:restriction>
      </xsd:simpleType>
    </xsd:element>
    <xsd:element name="Homework_x0020_and_x0020_writing_x0020_skill" ma:index="21" nillable="true" ma:displayName="Homework and writing skill" ma:format="Dropdown" ma:internalName="Homework_x0020_and_x0020_writing_x0020_skill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d16f24d6-c7b3-4502-b893-36891e225e7a" xsi:nil="true"/>
    <Homework_x0020_and_x0020_writing_x0020_skill xmlns="d16f24d6-c7b3-4502-b893-36891e225e7a" xsi:nil="true"/>
  </documentManagement>
</p:properties>
</file>

<file path=customXml/itemProps1.xml><?xml version="1.0" encoding="utf-8"?>
<ds:datastoreItem xmlns:ds="http://schemas.openxmlformats.org/officeDocument/2006/customXml" ds:itemID="{9DA35102-750B-4BA6-89C2-CD3D8E375313}"/>
</file>

<file path=customXml/itemProps2.xml><?xml version="1.0" encoding="utf-8"?>
<ds:datastoreItem xmlns:ds="http://schemas.openxmlformats.org/officeDocument/2006/customXml" ds:itemID="{D294DECC-EAB4-4316-9E4A-82B6659A5765}"/>
</file>

<file path=customXml/itemProps3.xml><?xml version="1.0" encoding="utf-8"?>
<ds:datastoreItem xmlns:ds="http://schemas.openxmlformats.org/officeDocument/2006/customXml" ds:itemID="{BBF8591B-2843-4EA0-B679-4E69974F8B34}"/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152</Words>
  <Application>Microsoft Office PowerPoint</Application>
  <PresentationFormat>On-screen Show (16:9)</PresentationFormat>
  <Paragraphs>47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Varela Round</vt:lpstr>
      <vt:lpstr>Verdana</vt:lpstr>
      <vt:lpstr>Iras template</vt:lpstr>
      <vt:lpstr>PowerPoint Presentation</vt:lpstr>
      <vt:lpstr>PowerPoint Presentation</vt:lpstr>
      <vt:lpstr>PowerPoint Presentation</vt:lpstr>
      <vt:lpstr>Softwoods and Hardwoods</vt:lpstr>
      <vt:lpstr>Beech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C.Scott</dc:creator>
  <cp:lastModifiedBy>Rachel Henshaw</cp:lastModifiedBy>
  <cp:revision>83</cp:revision>
  <cp:lastPrinted>2017-06-29T13:46:21Z</cp:lastPrinted>
  <dcterms:modified xsi:type="dcterms:W3CDTF">2019-10-15T13:28:55Z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0x0101002D7F46B1689CF848ACF6BC1BB10073C4</vt:lpwstr>
  </property>
</Properties>
</file>